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35"/>
  </p:notesMasterIdLst>
  <p:sldIdLst>
    <p:sldId id="298" r:id="rId2"/>
    <p:sldId id="300" r:id="rId3"/>
    <p:sldId id="320" r:id="rId4"/>
    <p:sldId id="299" r:id="rId5"/>
    <p:sldId id="302" r:id="rId6"/>
    <p:sldId id="297" r:id="rId7"/>
    <p:sldId id="301" r:id="rId8"/>
    <p:sldId id="303" r:id="rId9"/>
    <p:sldId id="323" r:id="rId10"/>
    <p:sldId id="304" r:id="rId11"/>
    <p:sldId id="310" r:id="rId12"/>
    <p:sldId id="332" r:id="rId13"/>
    <p:sldId id="325" r:id="rId14"/>
    <p:sldId id="326" r:id="rId15"/>
    <p:sldId id="324" r:id="rId16"/>
    <p:sldId id="327" r:id="rId17"/>
    <p:sldId id="329" r:id="rId18"/>
    <p:sldId id="328" r:id="rId19"/>
    <p:sldId id="305" r:id="rId20"/>
    <p:sldId id="307" r:id="rId21"/>
    <p:sldId id="311" r:id="rId22"/>
    <p:sldId id="306" r:id="rId23"/>
    <p:sldId id="312" r:id="rId24"/>
    <p:sldId id="321" r:id="rId25"/>
    <p:sldId id="308" r:id="rId26"/>
    <p:sldId id="333" r:id="rId27"/>
    <p:sldId id="314" r:id="rId28"/>
    <p:sldId id="315" r:id="rId29"/>
    <p:sldId id="316" r:id="rId30"/>
    <p:sldId id="318" r:id="rId31"/>
    <p:sldId id="330" r:id="rId32"/>
    <p:sldId id="334" r:id="rId33"/>
    <p:sldId id="319" r:id="rId34"/>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A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14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0A4C8DE-086E-45FB-AEE5-791351E23876}" type="datetimeFigureOut">
              <a:rPr lang="en-GB" smtClean="0"/>
              <a:t>17/09/2021</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8732FA9-9034-42DB-956A-209917BC53D3}" type="slidenum">
              <a:rPr lang="en-GB" smtClean="0"/>
              <a:t>‹#›</a:t>
            </a:fld>
            <a:endParaRPr lang="en-GB"/>
          </a:p>
        </p:txBody>
      </p:sp>
    </p:spTree>
    <p:extLst>
      <p:ext uri="{BB962C8B-B14F-4D97-AF65-F5344CB8AC3E}">
        <p14:creationId xmlns:p14="http://schemas.microsoft.com/office/powerpoint/2010/main" val="142864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1</a:t>
            </a:fld>
            <a:endParaRPr lang="en-GB"/>
          </a:p>
        </p:txBody>
      </p:sp>
    </p:spTree>
    <p:extLst>
      <p:ext uri="{BB962C8B-B14F-4D97-AF65-F5344CB8AC3E}">
        <p14:creationId xmlns:p14="http://schemas.microsoft.com/office/powerpoint/2010/main" val="2846289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11</a:t>
            </a:fld>
            <a:endParaRPr lang="en-GB"/>
          </a:p>
        </p:txBody>
      </p:sp>
    </p:spTree>
    <p:extLst>
      <p:ext uri="{BB962C8B-B14F-4D97-AF65-F5344CB8AC3E}">
        <p14:creationId xmlns:p14="http://schemas.microsoft.com/office/powerpoint/2010/main" val="245787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12</a:t>
            </a:fld>
            <a:endParaRPr lang="en-GB"/>
          </a:p>
        </p:txBody>
      </p:sp>
    </p:spTree>
    <p:extLst>
      <p:ext uri="{BB962C8B-B14F-4D97-AF65-F5344CB8AC3E}">
        <p14:creationId xmlns:p14="http://schemas.microsoft.com/office/powerpoint/2010/main" val="533472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 But sports clubs need to pay attention anyway, as these</a:t>
            </a:r>
            <a:r>
              <a:rPr lang="en-GB" baseline="0" dirty="0"/>
              <a:t> rules DO apply for some of their items (such as socials, and equipment for resale)</a:t>
            </a:r>
            <a:endParaRPr lang="en-GB" dirty="0"/>
          </a:p>
        </p:txBody>
      </p:sp>
      <p:sp>
        <p:nvSpPr>
          <p:cNvPr id="4" name="Slide Number Placeholder 3"/>
          <p:cNvSpPr>
            <a:spLocks noGrp="1"/>
          </p:cNvSpPr>
          <p:nvPr>
            <p:ph type="sldNum" sz="quarter" idx="10"/>
          </p:nvPr>
        </p:nvSpPr>
        <p:spPr/>
        <p:txBody>
          <a:bodyPr/>
          <a:lstStyle/>
          <a:p>
            <a:fld id="{F8732FA9-9034-42DB-956A-209917BC53D3}" type="slidenum">
              <a:rPr lang="en-GB" smtClean="0"/>
              <a:t>19</a:t>
            </a:fld>
            <a:endParaRPr lang="en-GB"/>
          </a:p>
        </p:txBody>
      </p:sp>
    </p:spTree>
    <p:extLst>
      <p:ext uri="{BB962C8B-B14F-4D97-AF65-F5344CB8AC3E}">
        <p14:creationId xmlns:p14="http://schemas.microsoft.com/office/powerpoint/2010/main" val="143985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20</a:t>
            </a:fld>
            <a:endParaRPr lang="en-GB"/>
          </a:p>
        </p:txBody>
      </p:sp>
    </p:spTree>
    <p:extLst>
      <p:ext uri="{BB962C8B-B14F-4D97-AF65-F5344CB8AC3E}">
        <p14:creationId xmlns:p14="http://schemas.microsoft.com/office/powerpoint/2010/main" val="1361112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21</a:t>
            </a:fld>
            <a:endParaRPr lang="en-GB"/>
          </a:p>
        </p:txBody>
      </p:sp>
    </p:spTree>
    <p:extLst>
      <p:ext uri="{BB962C8B-B14F-4D97-AF65-F5344CB8AC3E}">
        <p14:creationId xmlns:p14="http://schemas.microsoft.com/office/powerpoint/2010/main" val="156063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22</a:t>
            </a:fld>
            <a:endParaRPr lang="en-GB"/>
          </a:p>
        </p:txBody>
      </p:sp>
    </p:spTree>
    <p:extLst>
      <p:ext uri="{BB962C8B-B14F-4D97-AF65-F5344CB8AC3E}">
        <p14:creationId xmlns:p14="http://schemas.microsoft.com/office/powerpoint/2010/main" val="712663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23</a:t>
            </a:fld>
            <a:endParaRPr lang="en-GB"/>
          </a:p>
        </p:txBody>
      </p:sp>
    </p:spTree>
    <p:extLst>
      <p:ext uri="{BB962C8B-B14F-4D97-AF65-F5344CB8AC3E}">
        <p14:creationId xmlns:p14="http://schemas.microsoft.com/office/powerpoint/2010/main" val="1260448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24</a:t>
            </a:fld>
            <a:endParaRPr lang="en-GB"/>
          </a:p>
        </p:txBody>
      </p:sp>
    </p:spTree>
    <p:extLst>
      <p:ext uri="{BB962C8B-B14F-4D97-AF65-F5344CB8AC3E}">
        <p14:creationId xmlns:p14="http://schemas.microsoft.com/office/powerpoint/2010/main" val="1945742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25</a:t>
            </a:fld>
            <a:endParaRPr lang="en-GB"/>
          </a:p>
        </p:txBody>
      </p:sp>
    </p:spTree>
    <p:extLst>
      <p:ext uri="{BB962C8B-B14F-4D97-AF65-F5344CB8AC3E}">
        <p14:creationId xmlns:p14="http://schemas.microsoft.com/office/powerpoint/2010/main" val="323640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27</a:t>
            </a:fld>
            <a:endParaRPr lang="en-GB"/>
          </a:p>
        </p:txBody>
      </p:sp>
    </p:spTree>
    <p:extLst>
      <p:ext uri="{BB962C8B-B14F-4D97-AF65-F5344CB8AC3E}">
        <p14:creationId xmlns:p14="http://schemas.microsoft.com/office/powerpoint/2010/main" val="257612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2</a:t>
            </a:fld>
            <a:endParaRPr lang="en-GB"/>
          </a:p>
        </p:txBody>
      </p:sp>
    </p:spTree>
    <p:extLst>
      <p:ext uri="{BB962C8B-B14F-4D97-AF65-F5344CB8AC3E}">
        <p14:creationId xmlns:p14="http://schemas.microsoft.com/office/powerpoint/2010/main" val="1495305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 Although this process is long-winded it is done because the alumni funding is always granted for a specific reason, and we need to make sure that it is being spent on that and nothing else before it can be transferred into your account.</a:t>
            </a:r>
            <a:endParaRPr lang="en-GB" dirty="0"/>
          </a:p>
        </p:txBody>
      </p:sp>
      <p:sp>
        <p:nvSpPr>
          <p:cNvPr id="4" name="Slide Number Placeholder 3"/>
          <p:cNvSpPr>
            <a:spLocks noGrp="1"/>
          </p:cNvSpPr>
          <p:nvPr>
            <p:ph type="sldNum" sz="quarter" idx="10"/>
          </p:nvPr>
        </p:nvSpPr>
        <p:spPr/>
        <p:txBody>
          <a:bodyPr/>
          <a:lstStyle/>
          <a:p>
            <a:fld id="{F8732FA9-9034-42DB-956A-209917BC53D3}" type="slidenum">
              <a:rPr lang="en-GB" smtClean="0"/>
              <a:t>28</a:t>
            </a:fld>
            <a:endParaRPr lang="en-GB"/>
          </a:p>
        </p:txBody>
      </p:sp>
    </p:spTree>
    <p:extLst>
      <p:ext uri="{BB962C8B-B14F-4D97-AF65-F5344CB8AC3E}">
        <p14:creationId xmlns:p14="http://schemas.microsoft.com/office/powerpoint/2010/main" val="2599831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 Advertising can range through</a:t>
            </a:r>
            <a:r>
              <a:rPr lang="en-GB" baseline="0" dirty="0"/>
              <a:t> anything from having their posters at an event you are holding, to having their logo printed on your kit.</a:t>
            </a:r>
          </a:p>
          <a:p>
            <a:r>
              <a:rPr lang="en-GB" baseline="0" dirty="0"/>
              <a:t> - If the contract does not go through SU Marketing, then it may not be accepted, and your group will not receive the sponsorship money.</a:t>
            </a:r>
            <a:endParaRPr lang="en-GB" dirty="0"/>
          </a:p>
        </p:txBody>
      </p:sp>
      <p:sp>
        <p:nvSpPr>
          <p:cNvPr id="4" name="Slide Number Placeholder 3"/>
          <p:cNvSpPr>
            <a:spLocks noGrp="1"/>
          </p:cNvSpPr>
          <p:nvPr>
            <p:ph type="sldNum" sz="quarter" idx="10"/>
          </p:nvPr>
        </p:nvSpPr>
        <p:spPr/>
        <p:txBody>
          <a:bodyPr/>
          <a:lstStyle/>
          <a:p>
            <a:fld id="{F8732FA9-9034-42DB-956A-209917BC53D3}" type="slidenum">
              <a:rPr lang="en-GB" smtClean="0"/>
              <a:t>29</a:t>
            </a:fld>
            <a:endParaRPr lang="en-GB"/>
          </a:p>
        </p:txBody>
      </p:sp>
    </p:spTree>
    <p:extLst>
      <p:ext uri="{BB962C8B-B14F-4D97-AF65-F5344CB8AC3E}">
        <p14:creationId xmlns:p14="http://schemas.microsoft.com/office/powerpoint/2010/main" val="1091371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30</a:t>
            </a:fld>
            <a:endParaRPr lang="en-GB"/>
          </a:p>
        </p:txBody>
      </p:sp>
    </p:spTree>
    <p:extLst>
      <p:ext uri="{BB962C8B-B14F-4D97-AF65-F5344CB8AC3E}">
        <p14:creationId xmlns:p14="http://schemas.microsoft.com/office/powerpoint/2010/main" val="1930346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33</a:t>
            </a:fld>
            <a:endParaRPr lang="en-GB"/>
          </a:p>
        </p:txBody>
      </p:sp>
    </p:spTree>
    <p:extLst>
      <p:ext uri="{BB962C8B-B14F-4D97-AF65-F5344CB8AC3E}">
        <p14:creationId xmlns:p14="http://schemas.microsoft.com/office/powerpoint/2010/main" val="391576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Payments – will be</a:t>
            </a:r>
            <a:r>
              <a:rPr lang="en-GB" baseline="0" dirty="0"/>
              <a:t> explained in detail on a later slide</a:t>
            </a:r>
          </a:p>
          <a:p>
            <a:r>
              <a:rPr lang="en-GB" baseline="0" dirty="0"/>
              <a:t>Income – you can pay in money at the window, we can invoice companies that you have sponsorship deals with, and we make sure any online sales you make go into your account within a week of them being made</a:t>
            </a:r>
          </a:p>
          <a:p>
            <a:r>
              <a:rPr lang="en-GB" baseline="0" dirty="0"/>
              <a:t>Purchase orders – We can give you purchase order numbers, which are often used for things such as coach companies who will send a proper invoice at a later date. You will also need one if you plan to use the University printing or catering services</a:t>
            </a:r>
          </a:p>
          <a:p>
            <a:r>
              <a:rPr lang="en-GB" baseline="0" dirty="0"/>
              <a:t>Cash boxes and floats – If you are holding an event and expect to sell tickets on the door (this is often the case for shows at the Edge, </a:t>
            </a:r>
            <a:r>
              <a:rPr lang="en-GB" baseline="0" dirty="0" err="1"/>
              <a:t>etc</a:t>
            </a:r>
            <a:r>
              <a:rPr lang="en-GB" baseline="0" dirty="0"/>
              <a:t>) we can provide you with a cash float (normally up to £100 MAX), and a cash box to keep it in. You will then bring the box and float back, and we will take back the float we gave you and pay any profit into your account</a:t>
            </a:r>
          </a:p>
          <a:p>
            <a:r>
              <a:rPr lang="en-GB" baseline="0" dirty="0"/>
              <a:t>Ledgers – a way of keeping track of the transactions in your account – explained on a later slide</a:t>
            </a:r>
          </a:p>
          <a:p>
            <a:r>
              <a:rPr lang="en-GB" baseline="0" dirty="0"/>
              <a:t>Transfers to other groups – If you do an event in conjunction with another group (e.g. film soc and sci-fi soc doing a joint cinema visit) the easiest way to organise things may be for one group to pay all expenses, and the other to transfer money to them afterwards. This can be done easily through SU finance</a:t>
            </a:r>
          </a:p>
          <a:p>
            <a:r>
              <a:rPr lang="en-GB" baseline="0" dirty="0"/>
              <a:t>Euro travel card – If you have a trip planned to Europe in ISB we are able to give you a pre-loaded Euro card, so that you can avoid any charges overseas. The transactions will be charged directly to your group account, so there’s no mess of claiming anything back. It is important to request this around a month before your trip, so that everything can be properly set up for you. We also only have three of these cards, so they are given on a first come, first served basis</a:t>
            </a:r>
          </a:p>
          <a:p>
            <a:r>
              <a:rPr lang="en-GB" baseline="0" dirty="0"/>
              <a:t>Cash and carry – We have an account at Bookers Wholesale in Oldfield Park. We can give you an authorisation letter to use the account, but you will have to pay for the items yourself (and then claim the expense back from your group is necessary). This is a cheaper way to purchase large amounts of items (e.g. food for BBQs, etc.)</a:t>
            </a:r>
            <a:endParaRPr lang="en-GB" dirty="0"/>
          </a:p>
        </p:txBody>
      </p:sp>
      <p:sp>
        <p:nvSpPr>
          <p:cNvPr id="4" name="Slide Number Placeholder 3"/>
          <p:cNvSpPr>
            <a:spLocks noGrp="1"/>
          </p:cNvSpPr>
          <p:nvPr>
            <p:ph type="sldNum" sz="quarter" idx="10"/>
          </p:nvPr>
        </p:nvSpPr>
        <p:spPr/>
        <p:txBody>
          <a:bodyPr/>
          <a:lstStyle/>
          <a:p>
            <a:fld id="{F8732FA9-9034-42DB-956A-209917BC53D3}" type="slidenum">
              <a:rPr lang="en-GB" smtClean="0"/>
              <a:t>3</a:t>
            </a:fld>
            <a:endParaRPr lang="en-GB"/>
          </a:p>
        </p:txBody>
      </p:sp>
    </p:spTree>
    <p:extLst>
      <p:ext uri="{BB962C8B-B14F-4D97-AF65-F5344CB8AC3E}">
        <p14:creationId xmlns:p14="http://schemas.microsoft.com/office/powerpoint/2010/main" val="326285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 if you collect money for tickets at an event (using a float/cash</a:t>
            </a:r>
            <a:r>
              <a:rPr lang="en-GB" baseline="0" dirty="0"/>
              <a:t> box that we gave you), and then need to buy something for your club, these MUST be done separately. We must have all your income back, and then we can reimburse whoever bought the extra items. We have had issues in the past where a group collected money and used it for many different transactions throughout the year, only paying in what was left over at the end of the year. This can cause disciplinary action against your group, as we have no way of knowing how the money has been spent, or tracking any VAT, etc. Being a group that is affiliated with the SU means that your finances are covered by our insurance and watched over by the finance team, so it’s in your interest to take advantage of this!</a:t>
            </a:r>
          </a:p>
          <a:p>
            <a:endParaRPr lang="en-GB" baseline="0" dirty="0"/>
          </a:p>
          <a:p>
            <a:r>
              <a:rPr lang="en-GB" baseline="0" dirty="0"/>
              <a:t> - Examples, and impact on staff – working on these issues rather than doing the day to day running of things (e.g. not getting paid as quickly as you would otherwise)</a:t>
            </a:r>
            <a:endParaRPr lang="en-GB" dirty="0"/>
          </a:p>
        </p:txBody>
      </p:sp>
      <p:sp>
        <p:nvSpPr>
          <p:cNvPr id="4" name="Slide Number Placeholder 3"/>
          <p:cNvSpPr>
            <a:spLocks noGrp="1"/>
          </p:cNvSpPr>
          <p:nvPr>
            <p:ph type="sldNum" sz="quarter" idx="10"/>
          </p:nvPr>
        </p:nvSpPr>
        <p:spPr/>
        <p:txBody>
          <a:bodyPr/>
          <a:lstStyle/>
          <a:p>
            <a:fld id="{F8732FA9-9034-42DB-956A-209917BC53D3}" type="slidenum">
              <a:rPr lang="en-GB" smtClean="0"/>
              <a:t>4</a:t>
            </a:fld>
            <a:endParaRPr lang="en-GB"/>
          </a:p>
        </p:txBody>
      </p:sp>
    </p:spTree>
    <p:extLst>
      <p:ext uri="{BB962C8B-B14F-4D97-AF65-F5344CB8AC3E}">
        <p14:creationId xmlns:p14="http://schemas.microsoft.com/office/powerpoint/2010/main" val="104224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 any</a:t>
            </a:r>
            <a:r>
              <a:rPr lang="en-GB" baseline="0" dirty="0"/>
              <a:t> transactions through your account also have to be approved by someone within the SU – this could either be a SU staff member, or your exec treasurer.</a:t>
            </a:r>
          </a:p>
        </p:txBody>
      </p:sp>
      <p:sp>
        <p:nvSpPr>
          <p:cNvPr id="4" name="Slide Number Placeholder 3"/>
          <p:cNvSpPr>
            <a:spLocks noGrp="1"/>
          </p:cNvSpPr>
          <p:nvPr>
            <p:ph type="sldNum" sz="quarter" idx="10"/>
          </p:nvPr>
        </p:nvSpPr>
        <p:spPr/>
        <p:txBody>
          <a:bodyPr/>
          <a:lstStyle/>
          <a:p>
            <a:fld id="{F8732FA9-9034-42DB-956A-209917BC53D3}" type="slidenum">
              <a:rPr lang="en-GB" smtClean="0"/>
              <a:t>5</a:t>
            </a:fld>
            <a:endParaRPr lang="en-GB"/>
          </a:p>
        </p:txBody>
      </p:sp>
    </p:spTree>
    <p:extLst>
      <p:ext uri="{BB962C8B-B14F-4D97-AF65-F5344CB8AC3E}">
        <p14:creationId xmlns:p14="http://schemas.microsoft.com/office/powerpoint/2010/main" val="40960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 whilst</a:t>
            </a:r>
            <a:r>
              <a:rPr lang="en-GB" baseline="0" dirty="0"/>
              <a:t> all systems will be remaining the same in terms of HOW things are done, and our regulations, some of the codes may be changing over the summer. You will be notified of this in September, and sent all of the new codes that you will need to use.</a:t>
            </a:r>
            <a:endParaRPr lang="en-GB" dirty="0"/>
          </a:p>
        </p:txBody>
      </p:sp>
      <p:sp>
        <p:nvSpPr>
          <p:cNvPr id="4" name="Slide Number Placeholder 3"/>
          <p:cNvSpPr>
            <a:spLocks noGrp="1"/>
          </p:cNvSpPr>
          <p:nvPr>
            <p:ph type="sldNum" sz="quarter" idx="10"/>
          </p:nvPr>
        </p:nvSpPr>
        <p:spPr/>
        <p:txBody>
          <a:bodyPr/>
          <a:lstStyle/>
          <a:p>
            <a:fld id="{F8732FA9-9034-42DB-956A-209917BC53D3}" type="slidenum">
              <a:rPr lang="en-GB" smtClean="0"/>
              <a:t>6</a:t>
            </a:fld>
            <a:endParaRPr lang="en-GB"/>
          </a:p>
        </p:txBody>
      </p:sp>
    </p:spTree>
    <p:extLst>
      <p:ext uri="{BB962C8B-B14F-4D97-AF65-F5344CB8AC3E}">
        <p14:creationId xmlns:p14="http://schemas.microsoft.com/office/powerpoint/2010/main" val="76624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7</a:t>
            </a:fld>
            <a:endParaRPr lang="en-GB"/>
          </a:p>
        </p:txBody>
      </p:sp>
    </p:spTree>
    <p:extLst>
      <p:ext uri="{BB962C8B-B14F-4D97-AF65-F5344CB8AC3E}">
        <p14:creationId xmlns:p14="http://schemas.microsoft.com/office/powerpoint/2010/main" val="75263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 Invoice payment is preferred</a:t>
            </a:r>
            <a:r>
              <a:rPr lang="en-GB" baseline="0" dirty="0"/>
              <a:t> and is the easiest way to get payments done, as we have two payment runs every week. The only reason payments made in this way could be delayed is if forms have been filled in incorrectly, or there is some kind of issue which stops them from being authorised by a member of SU staff, or the Exec treasurers. </a:t>
            </a:r>
          </a:p>
          <a:p>
            <a:r>
              <a:rPr lang="en-GB" dirty="0"/>
              <a:t> - Cheques are also</a:t>
            </a:r>
            <a:r>
              <a:rPr lang="en-GB" baseline="0" dirty="0"/>
              <a:t> done during the payment runs, though as they are now a somewhat outdated form of payment, they are usually only used for deposits, or to pay judges/refs.</a:t>
            </a:r>
          </a:p>
          <a:p>
            <a:r>
              <a:rPr lang="en-GB" baseline="0" dirty="0"/>
              <a:t> - The SU has a credit card for student use, however this is a last resort mode of payment, as the credit card limit is not particularly high, and has to be available for emergency payments to all groups in the SU.</a:t>
            </a:r>
          </a:p>
        </p:txBody>
      </p:sp>
      <p:sp>
        <p:nvSpPr>
          <p:cNvPr id="4" name="Slide Number Placeholder 3"/>
          <p:cNvSpPr>
            <a:spLocks noGrp="1"/>
          </p:cNvSpPr>
          <p:nvPr>
            <p:ph type="sldNum" sz="quarter" idx="10"/>
          </p:nvPr>
        </p:nvSpPr>
        <p:spPr/>
        <p:txBody>
          <a:bodyPr/>
          <a:lstStyle/>
          <a:p>
            <a:fld id="{F8732FA9-9034-42DB-956A-209917BC53D3}" type="slidenum">
              <a:rPr lang="en-GB" smtClean="0"/>
              <a:t>8</a:t>
            </a:fld>
            <a:endParaRPr lang="en-GB"/>
          </a:p>
        </p:txBody>
      </p:sp>
    </p:spTree>
    <p:extLst>
      <p:ext uri="{BB962C8B-B14F-4D97-AF65-F5344CB8AC3E}">
        <p14:creationId xmlns:p14="http://schemas.microsoft.com/office/powerpoint/2010/main" val="290194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10</a:t>
            </a:fld>
            <a:endParaRPr lang="en-GB"/>
          </a:p>
        </p:txBody>
      </p:sp>
    </p:spTree>
    <p:extLst>
      <p:ext uri="{BB962C8B-B14F-4D97-AF65-F5344CB8AC3E}">
        <p14:creationId xmlns:p14="http://schemas.microsoft.com/office/powerpoint/2010/main" val="381285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0834-B2FC-4DF4-A081-2C2166A5AA4C}"/>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GB"/>
          </a:p>
        </p:txBody>
      </p:sp>
      <p:sp>
        <p:nvSpPr>
          <p:cNvPr id="3" name="Subtitle 2">
            <a:extLst>
              <a:ext uri="{FF2B5EF4-FFF2-40B4-BE49-F238E27FC236}">
                <a16:creationId xmlns:a16="http://schemas.microsoft.com/office/drawing/2014/main" id="{06FBBFF0-E8B4-48F3-8FE8-A21DE6898DF9}"/>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A452CB-1F85-4B8E-B7D5-11717B25AEA4}"/>
              </a:ext>
            </a:extLst>
          </p:cNvPr>
          <p:cNvSpPr>
            <a:spLocks noGrp="1"/>
          </p:cNvSpPr>
          <p:nvPr>
            <p:ph type="dt" sz="half" idx="10"/>
          </p:nvPr>
        </p:nvSpPr>
        <p:spPr/>
        <p:txBody>
          <a:bodyPr/>
          <a:lstStyle/>
          <a:p>
            <a:fld id="{AF44D4E2-5E56-45DB-AB0E-A92D93EE6662}" type="datetime1">
              <a:rPr lang="en-GB" smtClean="0"/>
              <a:t>17/09/2021</a:t>
            </a:fld>
            <a:endParaRPr lang="en-GB"/>
          </a:p>
        </p:txBody>
      </p:sp>
      <p:sp>
        <p:nvSpPr>
          <p:cNvPr id="5" name="Footer Placeholder 4">
            <a:extLst>
              <a:ext uri="{FF2B5EF4-FFF2-40B4-BE49-F238E27FC236}">
                <a16:creationId xmlns:a16="http://schemas.microsoft.com/office/drawing/2014/main" id="{106C9C5C-5F89-41F5-8B63-C65BDB4AC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3D069B-CA7A-4E97-BD40-5C37F04C342F}"/>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88210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BAFF-02AC-408A-856F-1F4D26EF0E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61B9AB-EAF3-4136-9E32-DE8FC8496E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BB244A-F954-4E3F-BA17-2D293F947A05}"/>
              </a:ext>
            </a:extLst>
          </p:cNvPr>
          <p:cNvSpPr>
            <a:spLocks noGrp="1"/>
          </p:cNvSpPr>
          <p:nvPr>
            <p:ph type="dt" sz="half" idx="10"/>
          </p:nvPr>
        </p:nvSpPr>
        <p:spPr/>
        <p:txBody>
          <a:bodyPr/>
          <a:lstStyle/>
          <a:p>
            <a:fld id="{771AFD7B-025F-4A6A-AAF6-609797DE13AA}" type="datetime1">
              <a:rPr lang="en-GB" smtClean="0"/>
              <a:t>17/09/2021</a:t>
            </a:fld>
            <a:endParaRPr lang="en-GB"/>
          </a:p>
        </p:txBody>
      </p:sp>
      <p:sp>
        <p:nvSpPr>
          <p:cNvPr id="5" name="Footer Placeholder 4">
            <a:extLst>
              <a:ext uri="{FF2B5EF4-FFF2-40B4-BE49-F238E27FC236}">
                <a16:creationId xmlns:a16="http://schemas.microsoft.com/office/drawing/2014/main" id="{888E2658-47E7-420B-BDA2-1FD7ED9415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447CC0-88F8-4594-9EEA-90961DFB0F61}"/>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45382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A7394-246F-4902-A434-3E91B43920CB}"/>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39DE48-2C22-48AA-91B9-A294536AB818}"/>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C937AB-6CCE-48DF-AE08-62795F26435A}"/>
              </a:ext>
            </a:extLst>
          </p:cNvPr>
          <p:cNvSpPr>
            <a:spLocks noGrp="1"/>
          </p:cNvSpPr>
          <p:nvPr>
            <p:ph type="dt" sz="half" idx="10"/>
          </p:nvPr>
        </p:nvSpPr>
        <p:spPr/>
        <p:txBody>
          <a:bodyPr/>
          <a:lstStyle/>
          <a:p>
            <a:fld id="{5A5F60DC-B4D3-4D2B-8077-C0F9DC5F2C64}" type="datetime1">
              <a:rPr lang="en-GB" smtClean="0"/>
              <a:t>17/09/2021</a:t>
            </a:fld>
            <a:endParaRPr lang="en-GB"/>
          </a:p>
        </p:txBody>
      </p:sp>
      <p:sp>
        <p:nvSpPr>
          <p:cNvPr id="5" name="Footer Placeholder 4">
            <a:extLst>
              <a:ext uri="{FF2B5EF4-FFF2-40B4-BE49-F238E27FC236}">
                <a16:creationId xmlns:a16="http://schemas.microsoft.com/office/drawing/2014/main" id="{221D4781-F97A-47AE-AB51-494CFDED6F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0B6E3-88F4-4D5D-A28E-58F19F262761}"/>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87754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1902-C4DE-4B37-945F-4D0834F78C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148B8A-3F22-45AF-A0CD-85170BBC59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5E8867-6FC5-45AF-868C-8EE2002BE16F}"/>
              </a:ext>
            </a:extLst>
          </p:cNvPr>
          <p:cNvSpPr>
            <a:spLocks noGrp="1"/>
          </p:cNvSpPr>
          <p:nvPr>
            <p:ph type="dt" sz="half" idx="10"/>
          </p:nvPr>
        </p:nvSpPr>
        <p:spPr/>
        <p:txBody>
          <a:bodyPr/>
          <a:lstStyle/>
          <a:p>
            <a:fld id="{56FEFD53-8A9F-47CD-851D-F688248AD43C}" type="datetime1">
              <a:rPr lang="en-GB" smtClean="0"/>
              <a:t>17/09/2021</a:t>
            </a:fld>
            <a:endParaRPr lang="en-GB"/>
          </a:p>
        </p:txBody>
      </p:sp>
      <p:sp>
        <p:nvSpPr>
          <p:cNvPr id="5" name="Footer Placeholder 4">
            <a:extLst>
              <a:ext uri="{FF2B5EF4-FFF2-40B4-BE49-F238E27FC236}">
                <a16:creationId xmlns:a16="http://schemas.microsoft.com/office/drawing/2014/main" id="{1301EE19-C2D6-49DD-BEF3-9AC2641FD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C0F67B-0D8D-487F-AF9A-6B6D0BFF16D6}"/>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51818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12A8-B4E6-4915-8B2F-6B3D75F44215}"/>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E70010-2EEB-4BFE-B22B-CA6E2075724B}"/>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71FFF1-3CAA-40FC-AADF-B7E101A645D9}"/>
              </a:ext>
            </a:extLst>
          </p:cNvPr>
          <p:cNvSpPr>
            <a:spLocks noGrp="1"/>
          </p:cNvSpPr>
          <p:nvPr>
            <p:ph type="dt" sz="half" idx="10"/>
          </p:nvPr>
        </p:nvSpPr>
        <p:spPr/>
        <p:txBody>
          <a:bodyPr/>
          <a:lstStyle/>
          <a:p>
            <a:fld id="{F107F2A9-02F2-4648-80F0-895C6C5788A1}" type="datetime1">
              <a:rPr lang="en-GB" smtClean="0"/>
              <a:t>17/09/2021</a:t>
            </a:fld>
            <a:endParaRPr lang="en-GB"/>
          </a:p>
        </p:txBody>
      </p:sp>
      <p:sp>
        <p:nvSpPr>
          <p:cNvPr id="5" name="Footer Placeholder 4">
            <a:extLst>
              <a:ext uri="{FF2B5EF4-FFF2-40B4-BE49-F238E27FC236}">
                <a16:creationId xmlns:a16="http://schemas.microsoft.com/office/drawing/2014/main" id="{66E33ED6-984C-46B6-8B1E-4DF7ED9FD9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EF1B0E-D817-4737-BD9F-76D7D7ED330B}"/>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22179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ECFF-0727-4BDD-8DF9-F762B23CE8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A7CB4B-9345-49C5-B4C4-D53269416D0D}"/>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57FDA4-4FE4-4947-A839-8F7B4B59859B}"/>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67743D-0EAD-4278-8A03-4760EB7F07E7}"/>
              </a:ext>
            </a:extLst>
          </p:cNvPr>
          <p:cNvSpPr>
            <a:spLocks noGrp="1"/>
          </p:cNvSpPr>
          <p:nvPr>
            <p:ph type="dt" sz="half" idx="10"/>
          </p:nvPr>
        </p:nvSpPr>
        <p:spPr/>
        <p:txBody>
          <a:bodyPr/>
          <a:lstStyle/>
          <a:p>
            <a:fld id="{066B38C5-5BE0-4E45-9B5C-4DBFB1588669}" type="datetime1">
              <a:rPr lang="en-GB" smtClean="0"/>
              <a:t>17/09/2021</a:t>
            </a:fld>
            <a:endParaRPr lang="en-GB"/>
          </a:p>
        </p:txBody>
      </p:sp>
      <p:sp>
        <p:nvSpPr>
          <p:cNvPr id="6" name="Footer Placeholder 5">
            <a:extLst>
              <a:ext uri="{FF2B5EF4-FFF2-40B4-BE49-F238E27FC236}">
                <a16:creationId xmlns:a16="http://schemas.microsoft.com/office/drawing/2014/main" id="{29FB8C68-EED5-498B-9120-450AB5F418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27C462-7BD9-4ADA-8893-59996639C418}"/>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23943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FA47-7E1C-46D8-93DE-2D6D416DBC1A}"/>
              </a:ext>
            </a:extLst>
          </p:cNvPr>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3B5DBF-0489-49FC-8DA9-61EC327D56C8}"/>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7AD290A0-3127-40CB-A8F0-C2FD62BA0918}"/>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E6D798-3590-46DA-8A70-FCC0B13A386F}"/>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8A4D597D-1744-4E71-97D7-588F81443E58}"/>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C99146-0E14-440E-B8E3-99FCC9452388}"/>
              </a:ext>
            </a:extLst>
          </p:cNvPr>
          <p:cNvSpPr>
            <a:spLocks noGrp="1"/>
          </p:cNvSpPr>
          <p:nvPr>
            <p:ph type="dt" sz="half" idx="10"/>
          </p:nvPr>
        </p:nvSpPr>
        <p:spPr/>
        <p:txBody>
          <a:bodyPr/>
          <a:lstStyle/>
          <a:p>
            <a:fld id="{F4AFFD6B-1A73-4697-9C0B-59709008CF90}" type="datetime1">
              <a:rPr lang="en-GB" smtClean="0"/>
              <a:t>17/09/2021</a:t>
            </a:fld>
            <a:endParaRPr lang="en-GB"/>
          </a:p>
        </p:txBody>
      </p:sp>
      <p:sp>
        <p:nvSpPr>
          <p:cNvPr id="8" name="Footer Placeholder 7">
            <a:extLst>
              <a:ext uri="{FF2B5EF4-FFF2-40B4-BE49-F238E27FC236}">
                <a16:creationId xmlns:a16="http://schemas.microsoft.com/office/drawing/2014/main" id="{D3AF09AF-C8B7-464B-9B42-D45B08C9D4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8403A0-29AC-4CDA-8346-9405D54A3ACA}"/>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299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13B0A-094E-4970-9F27-9B2B075151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177F11-BC33-4856-804A-2A474EC38AE1}"/>
              </a:ext>
            </a:extLst>
          </p:cNvPr>
          <p:cNvSpPr>
            <a:spLocks noGrp="1"/>
          </p:cNvSpPr>
          <p:nvPr>
            <p:ph type="dt" sz="half" idx="10"/>
          </p:nvPr>
        </p:nvSpPr>
        <p:spPr/>
        <p:txBody>
          <a:bodyPr/>
          <a:lstStyle/>
          <a:p>
            <a:fld id="{5AAB9BF0-444F-4CF5-93EE-974F335AF2B2}" type="datetime1">
              <a:rPr lang="en-GB" smtClean="0"/>
              <a:t>17/09/2021</a:t>
            </a:fld>
            <a:endParaRPr lang="en-GB"/>
          </a:p>
        </p:txBody>
      </p:sp>
      <p:sp>
        <p:nvSpPr>
          <p:cNvPr id="4" name="Footer Placeholder 3">
            <a:extLst>
              <a:ext uri="{FF2B5EF4-FFF2-40B4-BE49-F238E27FC236}">
                <a16:creationId xmlns:a16="http://schemas.microsoft.com/office/drawing/2014/main" id="{0082D9EF-B2EE-43D9-B47A-CF56F9A8E5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942966-FF52-432B-8292-241F6FC0025C}"/>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426297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BEE49-E698-4039-8309-B78C97502FF0}"/>
              </a:ext>
            </a:extLst>
          </p:cNvPr>
          <p:cNvSpPr>
            <a:spLocks noGrp="1"/>
          </p:cNvSpPr>
          <p:nvPr>
            <p:ph type="dt" sz="half" idx="10"/>
          </p:nvPr>
        </p:nvSpPr>
        <p:spPr/>
        <p:txBody>
          <a:bodyPr/>
          <a:lstStyle/>
          <a:p>
            <a:fld id="{060A99A0-AA2B-422D-AF47-8FFCAF76EF79}" type="datetime1">
              <a:rPr lang="en-GB" smtClean="0"/>
              <a:t>17/09/2021</a:t>
            </a:fld>
            <a:endParaRPr lang="en-GB"/>
          </a:p>
        </p:txBody>
      </p:sp>
      <p:sp>
        <p:nvSpPr>
          <p:cNvPr id="3" name="Footer Placeholder 2">
            <a:extLst>
              <a:ext uri="{FF2B5EF4-FFF2-40B4-BE49-F238E27FC236}">
                <a16:creationId xmlns:a16="http://schemas.microsoft.com/office/drawing/2014/main" id="{5CF8E1E2-FF52-4890-ACA0-E418B90DD0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371FF7-72F0-46E4-A582-04A102F98759}"/>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32227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4099-BD28-44B3-BCE3-0252752F0F6F}"/>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4F246E-C6BB-4BC5-9E2F-FFDF671860B4}"/>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2C4602-F2F5-47F2-9386-03DBA23F6277}"/>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D2FF1432-CBE7-4417-BA5F-EEB0751D0576}"/>
              </a:ext>
            </a:extLst>
          </p:cNvPr>
          <p:cNvSpPr>
            <a:spLocks noGrp="1"/>
          </p:cNvSpPr>
          <p:nvPr>
            <p:ph type="dt" sz="half" idx="10"/>
          </p:nvPr>
        </p:nvSpPr>
        <p:spPr/>
        <p:txBody>
          <a:bodyPr/>
          <a:lstStyle/>
          <a:p>
            <a:fld id="{88CC81A9-BFF2-46E0-8072-C2BC8A6D4007}" type="datetime1">
              <a:rPr lang="en-GB" smtClean="0"/>
              <a:t>17/09/2021</a:t>
            </a:fld>
            <a:endParaRPr lang="en-GB"/>
          </a:p>
        </p:txBody>
      </p:sp>
      <p:sp>
        <p:nvSpPr>
          <p:cNvPr id="6" name="Footer Placeholder 5">
            <a:extLst>
              <a:ext uri="{FF2B5EF4-FFF2-40B4-BE49-F238E27FC236}">
                <a16:creationId xmlns:a16="http://schemas.microsoft.com/office/drawing/2014/main" id="{4D2B1891-8177-4396-B047-436CCA684B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CE8234-AA21-431F-B6D3-AD389525AF5A}"/>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29305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DF0F-7CA2-4DB4-85FE-5638FE80A202}"/>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F8B25C-3885-4BD2-BE3D-FA2ED41F421F}"/>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GB"/>
          </a:p>
        </p:txBody>
      </p:sp>
      <p:sp>
        <p:nvSpPr>
          <p:cNvPr id="4" name="Text Placeholder 3">
            <a:extLst>
              <a:ext uri="{FF2B5EF4-FFF2-40B4-BE49-F238E27FC236}">
                <a16:creationId xmlns:a16="http://schemas.microsoft.com/office/drawing/2014/main" id="{6BC31C1D-C308-4943-B710-1742AE8CA9F5}"/>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2DB8A500-DB93-4FB4-A6C0-CE136CF31DC0}"/>
              </a:ext>
            </a:extLst>
          </p:cNvPr>
          <p:cNvSpPr>
            <a:spLocks noGrp="1"/>
          </p:cNvSpPr>
          <p:nvPr>
            <p:ph type="dt" sz="half" idx="10"/>
          </p:nvPr>
        </p:nvSpPr>
        <p:spPr/>
        <p:txBody>
          <a:bodyPr/>
          <a:lstStyle/>
          <a:p>
            <a:fld id="{4F4B6FC9-3C5F-41A6-BF66-D7F593601FA9}" type="datetime1">
              <a:rPr lang="en-GB" smtClean="0"/>
              <a:t>17/09/2021</a:t>
            </a:fld>
            <a:endParaRPr lang="en-GB"/>
          </a:p>
        </p:txBody>
      </p:sp>
      <p:sp>
        <p:nvSpPr>
          <p:cNvPr id="6" name="Footer Placeholder 5">
            <a:extLst>
              <a:ext uri="{FF2B5EF4-FFF2-40B4-BE49-F238E27FC236}">
                <a16:creationId xmlns:a16="http://schemas.microsoft.com/office/drawing/2014/main" id="{9A43A536-23B6-4587-8677-163282D88B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818A00-7118-454C-9067-DCB40815D745}"/>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239041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A6BC05-2ED1-4639-9824-23932C331257}"/>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01C9D1-4FE3-4328-BE10-E69F262C773C}"/>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D2FF84-AF25-44EE-AD6B-15065CD0A2BD}"/>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95EA85FC-3EDE-4FB8-956C-354559B99437}" type="datetime1">
              <a:rPr lang="en-GB" smtClean="0"/>
              <a:t>17/09/2021</a:t>
            </a:fld>
            <a:endParaRPr lang="en-GB"/>
          </a:p>
        </p:txBody>
      </p:sp>
      <p:sp>
        <p:nvSpPr>
          <p:cNvPr id="5" name="Footer Placeholder 4">
            <a:extLst>
              <a:ext uri="{FF2B5EF4-FFF2-40B4-BE49-F238E27FC236}">
                <a16:creationId xmlns:a16="http://schemas.microsoft.com/office/drawing/2014/main" id="{59EE04EB-A300-478F-81A8-2B26721B6D78}"/>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87171C-1CF0-4054-8C7C-51B98822A7A6}"/>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C8EFA2BF-216F-4503-B4A9-76BD64D32BCB}" type="slidenum">
              <a:rPr lang="en-GB" smtClean="0"/>
              <a:t>‹#›</a:t>
            </a:fld>
            <a:endParaRPr lang="en-GB"/>
          </a:p>
        </p:txBody>
      </p:sp>
      <p:pic>
        <p:nvPicPr>
          <p:cNvPr id="7" name="Picture 6">
            <a:extLst>
              <a:ext uri="{FF2B5EF4-FFF2-40B4-BE49-F238E27FC236}">
                <a16:creationId xmlns:a16="http://schemas.microsoft.com/office/drawing/2014/main" id="{CFD1684E-B791-4C4B-BB37-1B76A1D5119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8361" y="5919018"/>
            <a:ext cx="1870570" cy="595181"/>
          </a:xfrm>
          <a:prstGeom prst="rect">
            <a:avLst/>
          </a:prstGeom>
        </p:spPr>
      </p:pic>
      <p:pic>
        <p:nvPicPr>
          <p:cNvPr id="8" name="Picture 2" descr="Shapes colour1">
            <a:extLst>
              <a:ext uri="{FF2B5EF4-FFF2-40B4-BE49-F238E27FC236}">
                <a16:creationId xmlns:a16="http://schemas.microsoft.com/office/drawing/2014/main" id="{4B92D20F-BA61-4AD5-A94B-8B3C94B061CE}"/>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206590" y="4051595"/>
            <a:ext cx="4244633" cy="24626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80834490"/>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sldNum="0"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ufinance@bath.ac.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ufinance@bath.ac.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umarketing@bath.ac.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ragstaff@bath.ac.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hyperlink" Target="mailto:subathsport@bath.ac.uk" TargetMode="External"/><Relationship Id="rId2" Type="http://schemas.openxmlformats.org/officeDocument/2006/relationships/hyperlink" Target="mailto:susocieties@bath.ac.uk"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file:///\\campus.bath.ac.uk\files\Students%20Union\Groups\The%20SU\Groups\GROUPS\Community\Hall%20Reps%202021-22\Training\Events%20&amp;%20Socials%202020%20v1.mp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thesubath.com/pageassets/finance/Sports-Coding.xlsx" TargetMode="External"/><Relationship Id="rId3" Type="http://schemas.openxmlformats.org/officeDocument/2006/relationships/hyperlink" Target="mailto:sufinance@bath.ac.uk" TargetMode="External"/><Relationship Id="rId7" Type="http://schemas.openxmlformats.org/officeDocument/2006/relationships/hyperlink" Target="https://www.thesubath.com/pageassets/finance/Societies-Coding(1).xls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thesubath.com/finance/" TargetMode="External"/><Relationship Id="rId11" Type="http://schemas.openxmlformats.org/officeDocument/2006/relationships/image" Target="../media/image3.png"/><Relationship Id="rId5" Type="http://schemas.openxmlformats.org/officeDocument/2006/relationships/hyperlink" Target="mailto:subathsport@bath.ac.uk" TargetMode="External"/><Relationship Id="rId10" Type="http://schemas.openxmlformats.org/officeDocument/2006/relationships/hyperlink" Target="https://www.thesubath.com/pageassets/finance/Authorisation-limits-SG-and-sports-2021.22.xlsx" TargetMode="External"/><Relationship Id="rId4" Type="http://schemas.openxmlformats.org/officeDocument/2006/relationships/hyperlink" Target="mailto:susocieties@bath.ac.uk" TargetMode="External"/><Relationship Id="rId9" Type="http://schemas.openxmlformats.org/officeDocument/2006/relationships/hyperlink" Target="https://www.thesubath.com/pageassets/finance/SG-Coding.xls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sufinance@bath.ac.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subath.com/finan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ufinance@bath.ac.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905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65719" y="-2788841"/>
            <a:ext cx="4374557" cy="9906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50991" y="-2603573"/>
            <a:ext cx="4374128" cy="953588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22690"/>
            <a:ext cx="6940769"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830662" y="-1032053"/>
            <a:ext cx="4054495"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1068294" y="735106"/>
            <a:ext cx="8168682" cy="2928470"/>
          </a:xfrm>
        </p:spPr>
        <p:txBody>
          <a:bodyPr anchor="b">
            <a:normAutofit/>
          </a:bodyPr>
          <a:lstStyle/>
          <a:p>
            <a:pPr algn="l"/>
            <a:r>
              <a:rPr lang="en-GB" sz="4300">
                <a:solidFill>
                  <a:srgbClr val="FFFFFF"/>
                </a:solidFill>
                <a:latin typeface="Arial" panose="020B0604020202020204" pitchFamily="34" charset="0"/>
                <a:cs typeface="Arial" panose="020B0604020202020204" pitchFamily="34" charset="0"/>
              </a:rPr>
              <a:t>SU Finance Training</a:t>
            </a:r>
          </a:p>
        </p:txBody>
      </p:sp>
      <p:sp>
        <p:nvSpPr>
          <p:cNvPr id="3" name="Subtitle 2"/>
          <p:cNvSpPr>
            <a:spLocks noGrp="1"/>
          </p:cNvSpPr>
          <p:nvPr>
            <p:ph type="subTitle" idx="1"/>
          </p:nvPr>
        </p:nvSpPr>
        <p:spPr>
          <a:xfrm>
            <a:off x="1097429" y="4870824"/>
            <a:ext cx="8129835" cy="1458258"/>
          </a:xfrm>
        </p:spPr>
        <p:txBody>
          <a:bodyPr anchor="ctr">
            <a:normAutofit/>
          </a:bodyPr>
          <a:lstStyle/>
          <a:p>
            <a:pPr algn="l"/>
            <a:r>
              <a:rPr lang="en-GB">
                <a:latin typeface="Arial" panose="020B0604020202020204" pitchFamily="34" charset="0"/>
                <a:cs typeface="Arial" panose="020B0604020202020204" pitchFamily="34" charset="0"/>
              </a:rPr>
              <a:t>All Student Groups</a:t>
            </a:r>
          </a:p>
          <a:p>
            <a:pPr algn="l"/>
            <a:r>
              <a:rPr lang="en-GB">
                <a:latin typeface="Arial" panose="020B0604020202020204" pitchFamily="34" charset="0"/>
                <a:cs typeface="Arial" panose="020B0604020202020204" pitchFamily="34" charset="0"/>
              </a:rPr>
              <a:t>2021/22</a:t>
            </a:r>
          </a:p>
        </p:txBody>
      </p:sp>
    </p:spTree>
    <p:extLst>
      <p:ext uri="{BB962C8B-B14F-4D97-AF65-F5344CB8AC3E}">
        <p14:creationId xmlns:p14="http://schemas.microsoft.com/office/powerpoint/2010/main" val="22368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Claiming back money</a:t>
            </a:r>
          </a:p>
        </p:txBody>
      </p:sp>
      <p:sp>
        <p:nvSpPr>
          <p:cNvPr id="3" name="Content Placeholder 2"/>
          <p:cNvSpPr>
            <a:spLocks noGrp="1"/>
          </p:cNvSpPr>
          <p:nvPr>
            <p:ph idx="1"/>
          </p:nvPr>
        </p:nvSpPr>
        <p:spPr>
          <a:xfrm>
            <a:off x="1114424" y="2059619"/>
            <a:ext cx="7900775" cy="3941936"/>
          </a:xfrm>
        </p:spPr>
        <p:txBody>
          <a:bodyPr anchor="ctr">
            <a:normAutofit lnSpcReduction="10000"/>
          </a:bodyPr>
          <a:lstStyle/>
          <a:p>
            <a:r>
              <a:rPr lang="en-GB" sz="2100" dirty="0"/>
              <a:t>If you have bought something on behalf of your club and need to claim back the money you can do so using the app ‘eXpenses365’.Copies of receipts can be attached and the money will be paid direct to your bank account.</a:t>
            </a:r>
          </a:p>
          <a:p>
            <a:r>
              <a:rPr lang="en-GB" sz="2100" dirty="0"/>
              <a:t>There is a  separate training pack for using the eXpense 365 app , and there is also a link on the finance pages of the SU website.</a:t>
            </a:r>
          </a:p>
          <a:p>
            <a:r>
              <a:rPr lang="en-GB" sz="2100" dirty="0"/>
              <a:t>AUTHORISATION LIMITS - the app can only be used for items below £500 and it is good practice for clubs to impose their own lower limits to keep control of their finances.</a:t>
            </a:r>
          </a:p>
          <a:p>
            <a:r>
              <a:rPr lang="en-GB" sz="2100" dirty="0"/>
              <a:t>We recommend £250 as a maximum limit.</a:t>
            </a:r>
          </a:p>
          <a:p>
            <a:pPr marL="0" indent="0">
              <a:buNone/>
            </a:pPr>
            <a:r>
              <a:rPr lang="en-GB" sz="2100" i="1" dirty="0"/>
              <a:t>If for any reason you cannot download the app contact us via the sufinance@bath.ac.uk email address or you can use a yellow form</a:t>
            </a:r>
            <a:r>
              <a:rPr lang="en-GB" sz="1800" i="1" dirty="0"/>
              <a:t>. </a:t>
            </a:r>
          </a:p>
        </p:txBody>
      </p:sp>
      <p:pic>
        <p:nvPicPr>
          <p:cNvPr id="9" name="Picture 8">
            <a:extLst>
              <a:ext uri="{FF2B5EF4-FFF2-40B4-BE49-F238E27FC236}">
                <a16:creationId xmlns:a16="http://schemas.microsoft.com/office/drawing/2014/main" id="{13334998-448E-4F6A-9A35-32909732F4F8}"/>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308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9F33D50-1149-47C5-A8F3-5933477EAA39}"/>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grpSp>
        <p:nvGrpSpPr>
          <p:cNvPr id="14" name="Group 13">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906001" cy="1576446"/>
            <a:chOff x="0" y="0"/>
            <a:chExt cx="12192002" cy="1576446"/>
          </a:xfrm>
        </p:grpSpPr>
        <p:sp>
          <p:nvSpPr>
            <p:cNvPr id="15" name="Rectangle 14">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14425" y="407695"/>
            <a:ext cx="7900774" cy="834251"/>
          </a:xfrm>
        </p:spPr>
        <p:txBody>
          <a:bodyPr vert="horz" lIns="91440" tIns="45720" rIns="91440" bIns="45720" rtlCol="0" anchor="ctr">
            <a:normAutofit/>
          </a:bodyPr>
          <a:lstStyle/>
          <a:p>
            <a:pPr defTabSz="914400"/>
            <a:r>
              <a:rPr lang="en-US" sz="3600">
                <a:solidFill>
                  <a:srgbClr val="FFFFFF"/>
                </a:solidFill>
              </a:rPr>
              <a:t>Expense365</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064" y="1649641"/>
            <a:ext cx="1611788" cy="2865401"/>
          </a:xfrm>
          <a:prstGeom prst="rect">
            <a:avLst/>
          </a:prstGeom>
        </p:spPr>
      </p:pic>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147106" y="1691152"/>
            <a:ext cx="1611788" cy="286540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4178" y="1676750"/>
            <a:ext cx="1596538" cy="2838292"/>
          </a:xfrm>
          <a:prstGeom prst="rect">
            <a:avLst/>
          </a:prstGeom>
        </p:spPr>
      </p:pic>
      <p:sp>
        <p:nvSpPr>
          <p:cNvPr id="3" name="TextBox 2"/>
          <p:cNvSpPr txBox="1"/>
          <p:nvPr/>
        </p:nvSpPr>
        <p:spPr>
          <a:xfrm>
            <a:off x="1113064" y="4671260"/>
            <a:ext cx="7677150" cy="1454331"/>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600" dirty="0"/>
              <a:t>If you have a University email address and are a member of a student group, you can sign up for the eXpense365 app.</a:t>
            </a:r>
          </a:p>
          <a:p>
            <a:pPr marL="285750" indent="-228600">
              <a:lnSpc>
                <a:spcPct val="90000"/>
              </a:lnSpc>
              <a:spcAft>
                <a:spcPts val="600"/>
              </a:spcAft>
              <a:buFont typeface="Arial" panose="020B0604020202020204" pitchFamily="34" charset="0"/>
              <a:buChar char="•"/>
            </a:pPr>
            <a:r>
              <a:rPr lang="en-US" sz="1600" dirty="0"/>
              <a:t>You can quickly and easily make claims through this, and there’s no danger of paperwork getting mislaid!</a:t>
            </a:r>
          </a:p>
          <a:p>
            <a:pPr marL="285750" indent="-228600">
              <a:lnSpc>
                <a:spcPct val="90000"/>
              </a:lnSpc>
              <a:spcAft>
                <a:spcPts val="600"/>
              </a:spcAft>
              <a:buFont typeface="Arial" panose="020B0604020202020204" pitchFamily="34" charset="0"/>
              <a:buChar char="•"/>
            </a:pPr>
            <a:r>
              <a:rPr lang="en-US" sz="1600" dirty="0"/>
              <a:t>See separate training pack for eXpenses365.</a:t>
            </a:r>
          </a:p>
        </p:txBody>
      </p:sp>
      <p:sp>
        <p:nvSpPr>
          <p:cNvPr id="7" name="TextBox 6"/>
          <p:cNvSpPr txBox="1"/>
          <p:nvPr/>
        </p:nvSpPr>
        <p:spPr>
          <a:xfrm>
            <a:off x="2826327" y="4414058"/>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173500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Internal forms</a:t>
            </a:r>
          </a:p>
        </p:txBody>
      </p:sp>
      <p:sp>
        <p:nvSpPr>
          <p:cNvPr id="3" name="Content Placeholder 2"/>
          <p:cNvSpPr>
            <a:spLocks noGrp="1"/>
          </p:cNvSpPr>
          <p:nvPr>
            <p:ph idx="1"/>
          </p:nvPr>
        </p:nvSpPr>
        <p:spPr>
          <a:xfrm>
            <a:off x="1114424" y="2318197"/>
            <a:ext cx="7900775" cy="3683358"/>
          </a:xfrm>
        </p:spPr>
        <p:txBody>
          <a:bodyPr anchor="ctr">
            <a:normAutofit fontScale="92500" lnSpcReduction="10000"/>
          </a:bodyPr>
          <a:lstStyle/>
          <a:p>
            <a:r>
              <a:rPr lang="en-GB" sz="2200" dirty="0"/>
              <a:t>We use a number of forms internally to document transactions.</a:t>
            </a:r>
          </a:p>
          <a:p>
            <a:r>
              <a:rPr lang="en-GB" sz="2200" dirty="0"/>
              <a:t> They are all available on the SU website finance pages and also in paper copy from the finance office .</a:t>
            </a:r>
          </a:p>
          <a:p>
            <a:r>
              <a:rPr lang="en-GB" sz="2200" dirty="0"/>
              <a:t>They are :</a:t>
            </a:r>
          </a:p>
          <a:p>
            <a:pPr lvl="1"/>
            <a:r>
              <a:rPr lang="en-GB" sz="2200" dirty="0"/>
              <a:t>Purchase order request forms – </a:t>
            </a:r>
            <a:r>
              <a:rPr lang="en-GB" sz="2200" dirty="0">
                <a:solidFill>
                  <a:srgbClr val="FFC000"/>
                </a:solidFill>
              </a:rPr>
              <a:t>orange</a:t>
            </a:r>
            <a:r>
              <a:rPr lang="en-GB" sz="2200" dirty="0"/>
              <a:t>. Use these if you wish to place an order on line with the SU credit card or use the SU Amazon account or if a supplier requests a purchase order number .</a:t>
            </a:r>
          </a:p>
          <a:p>
            <a:pPr lvl="1"/>
            <a:r>
              <a:rPr lang="en-GB" sz="2200" dirty="0"/>
              <a:t>Internal Transfer request forms – </a:t>
            </a:r>
            <a:r>
              <a:rPr lang="en-GB" sz="2200" dirty="0">
                <a:solidFill>
                  <a:srgbClr val="00B0F0"/>
                </a:solidFill>
              </a:rPr>
              <a:t>blue</a:t>
            </a:r>
            <a:r>
              <a:rPr lang="en-GB" sz="2200" dirty="0"/>
              <a:t>. Use these to transfer funds to or form another club.</a:t>
            </a:r>
          </a:p>
          <a:p>
            <a:pPr lvl="1"/>
            <a:r>
              <a:rPr lang="en-GB" sz="2200" dirty="0"/>
              <a:t>Financial request form – </a:t>
            </a:r>
            <a:r>
              <a:rPr lang="en-GB" sz="2200" dirty="0">
                <a:solidFill>
                  <a:srgbClr val="FFFF00"/>
                </a:solidFill>
              </a:rPr>
              <a:t>yellow. </a:t>
            </a:r>
            <a:r>
              <a:rPr lang="en-GB" sz="2200" dirty="0"/>
              <a:t>Use these to request payment to yourself or a club member ( these have been replaced by the EXP365 app but are used occasionally if the app fails.</a:t>
            </a:r>
          </a:p>
          <a:p>
            <a:pPr lvl="1"/>
            <a:endParaRPr lang="en-GB" sz="1800" dirty="0"/>
          </a:p>
          <a:p>
            <a:pPr lvl="1"/>
            <a:endParaRPr lang="en-GB" sz="1800" dirty="0"/>
          </a:p>
          <a:p>
            <a:endParaRPr lang="en-GB" sz="1800" dirty="0"/>
          </a:p>
          <a:p>
            <a:pPr marL="0" indent="0">
              <a:buNone/>
            </a:pPr>
            <a:endParaRPr lang="en-GB" sz="1800" dirty="0"/>
          </a:p>
        </p:txBody>
      </p:sp>
      <p:pic>
        <p:nvPicPr>
          <p:cNvPr id="9" name="Picture 8">
            <a:extLst>
              <a:ext uri="{FF2B5EF4-FFF2-40B4-BE49-F238E27FC236}">
                <a16:creationId xmlns:a16="http://schemas.microsoft.com/office/drawing/2014/main" id="{7F0FE539-CE7C-446D-811C-704652F5CEEE}"/>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147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Interactive Orange Form</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653" t="13207" r="9320" b="12233"/>
          <a:stretch/>
        </p:blipFill>
        <p:spPr>
          <a:xfrm>
            <a:off x="1817792" y="1494693"/>
            <a:ext cx="6270415" cy="4131758"/>
          </a:xfrm>
        </p:spPr>
      </p:pic>
      <p:sp>
        <p:nvSpPr>
          <p:cNvPr id="7" name="TextBox 6">
            <a:extLst>
              <a:ext uri="{FF2B5EF4-FFF2-40B4-BE49-F238E27FC236}">
                <a16:creationId xmlns:a16="http://schemas.microsoft.com/office/drawing/2014/main" id="{CD93408C-8A60-42FC-A054-60156FFD112D}"/>
              </a:ext>
            </a:extLst>
          </p:cNvPr>
          <p:cNvSpPr txBox="1"/>
          <p:nvPr/>
        </p:nvSpPr>
        <p:spPr>
          <a:xfrm>
            <a:off x="8183418" y="2272145"/>
            <a:ext cx="1487055" cy="415498"/>
          </a:xfrm>
          <a:prstGeom prst="rect">
            <a:avLst/>
          </a:prstGeom>
          <a:noFill/>
        </p:spPr>
        <p:txBody>
          <a:bodyPr wrap="square" rtlCol="0">
            <a:spAutoFit/>
          </a:bodyPr>
          <a:lstStyle/>
          <a:p>
            <a:r>
              <a:rPr lang="en-GB" sz="1050" dirty="0"/>
              <a:t>Details for the person we are paying</a:t>
            </a:r>
          </a:p>
        </p:txBody>
      </p:sp>
      <p:grpSp>
        <p:nvGrpSpPr>
          <p:cNvPr id="19" name="Group 18">
            <a:extLst>
              <a:ext uri="{FF2B5EF4-FFF2-40B4-BE49-F238E27FC236}">
                <a16:creationId xmlns:a16="http://schemas.microsoft.com/office/drawing/2014/main" id="{5A43AFB3-1970-4E0C-96AA-186FA827B339}"/>
              </a:ext>
            </a:extLst>
          </p:cNvPr>
          <p:cNvGrpSpPr/>
          <p:nvPr/>
        </p:nvGrpSpPr>
        <p:grpSpPr>
          <a:xfrm>
            <a:off x="275210" y="2476121"/>
            <a:ext cx="1948410" cy="359443"/>
            <a:chOff x="275210" y="2476121"/>
            <a:chExt cx="1948410" cy="359443"/>
          </a:xfrm>
        </p:grpSpPr>
        <p:sp>
          <p:nvSpPr>
            <p:cNvPr id="6" name="TextBox 5">
              <a:extLst>
                <a:ext uri="{FF2B5EF4-FFF2-40B4-BE49-F238E27FC236}">
                  <a16:creationId xmlns:a16="http://schemas.microsoft.com/office/drawing/2014/main" id="{63EC979B-8C62-496A-B7C8-9A3A60993B4E}"/>
                </a:ext>
              </a:extLst>
            </p:cNvPr>
            <p:cNvSpPr txBox="1"/>
            <p:nvPr/>
          </p:nvSpPr>
          <p:spPr>
            <a:xfrm>
              <a:off x="275210" y="2476121"/>
              <a:ext cx="1948410" cy="253916"/>
            </a:xfrm>
            <a:prstGeom prst="rect">
              <a:avLst/>
            </a:prstGeom>
            <a:noFill/>
          </p:spPr>
          <p:txBody>
            <a:bodyPr wrap="square" rtlCol="0">
              <a:spAutoFit/>
            </a:bodyPr>
            <a:lstStyle/>
            <a:p>
              <a:r>
                <a:rPr lang="en-GB" sz="1050" dirty="0"/>
                <a:t>Coding for your group </a:t>
              </a:r>
            </a:p>
          </p:txBody>
        </p:sp>
        <p:cxnSp>
          <p:nvCxnSpPr>
            <p:cNvPr id="9" name="Straight Arrow Connector 8">
              <a:extLst>
                <a:ext uri="{FF2B5EF4-FFF2-40B4-BE49-F238E27FC236}">
                  <a16:creationId xmlns:a16="http://schemas.microsoft.com/office/drawing/2014/main" id="{377CD625-E1FD-49D6-870C-7837F8D56D07}"/>
                </a:ext>
              </a:extLst>
            </p:cNvPr>
            <p:cNvCxnSpPr>
              <a:cxnSpLocks/>
            </p:cNvCxnSpPr>
            <p:nvPr/>
          </p:nvCxnSpPr>
          <p:spPr>
            <a:xfrm>
              <a:off x="905164" y="2730037"/>
              <a:ext cx="701963" cy="105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594D61AB-0701-47AD-86B1-25C2FB84DE70}"/>
              </a:ext>
            </a:extLst>
          </p:cNvPr>
          <p:cNvGrpSpPr/>
          <p:nvPr/>
        </p:nvGrpSpPr>
        <p:grpSpPr>
          <a:xfrm>
            <a:off x="3389746" y="5626451"/>
            <a:ext cx="1995054" cy="611086"/>
            <a:chOff x="3389746" y="5626451"/>
            <a:chExt cx="1995054" cy="611086"/>
          </a:xfrm>
        </p:grpSpPr>
        <p:sp>
          <p:nvSpPr>
            <p:cNvPr id="3" name="TextBox 2">
              <a:extLst>
                <a:ext uri="{FF2B5EF4-FFF2-40B4-BE49-F238E27FC236}">
                  <a16:creationId xmlns:a16="http://schemas.microsoft.com/office/drawing/2014/main" id="{FDAF31F6-E8EF-481D-8A67-36B87BF489F4}"/>
                </a:ext>
              </a:extLst>
            </p:cNvPr>
            <p:cNvSpPr txBox="1"/>
            <p:nvPr/>
          </p:nvSpPr>
          <p:spPr>
            <a:xfrm>
              <a:off x="3389746" y="5975927"/>
              <a:ext cx="1995054" cy="261610"/>
            </a:xfrm>
            <a:prstGeom prst="rect">
              <a:avLst/>
            </a:prstGeom>
            <a:noFill/>
          </p:spPr>
          <p:txBody>
            <a:bodyPr wrap="square" rtlCol="0">
              <a:spAutoFit/>
            </a:bodyPr>
            <a:lstStyle/>
            <a:p>
              <a:r>
                <a:rPr lang="en-GB" sz="1100" dirty="0"/>
                <a:t>Chair or Treasurer details</a:t>
              </a:r>
            </a:p>
          </p:txBody>
        </p:sp>
        <p:cxnSp>
          <p:nvCxnSpPr>
            <p:cNvPr id="12" name="Straight Arrow Connector 11">
              <a:extLst>
                <a:ext uri="{FF2B5EF4-FFF2-40B4-BE49-F238E27FC236}">
                  <a16:creationId xmlns:a16="http://schemas.microsoft.com/office/drawing/2014/main" id="{0AC704F4-2385-48FB-9D79-E2C63F7BD6CC}"/>
                </a:ext>
              </a:extLst>
            </p:cNvPr>
            <p:cNvCxnSpPr/>
            <p:nvPr/>
          </p:nvCxnSpPr>
          <p:spPr>
            <a:xfrm flipV="1">
              <a:off x="4036291" y="5626451"/>
              <a:ext cx="0" cy="294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8" name="Group 17">
            <a:extLst>
              <a:ext uri="{FF2B5EF4-FFF2-40B4-BE49-F238E27FC236}">
                <a16:creationId xmlns:a16="http://schemas.microsoft.com/office/drawing/2014/main" id="{B371D2ED-4F2E-4129-9FE7-C6B1F1045452}"/>
              </a:ext>
            </a:extLst>
          </p:cNvPr>
          <p:cNvGrpSpPr/>
          <p:nvPr/>
        </p:nvGrpSpPr>
        <p:grpSpPr>
          <a:xfrm>
            <a:off x="8088207" y="3902317"/>
            <a:ext cx="2032000" cy="623501"/>
            <a:chOff x="8088207" y="3902317"/>
            <a:chExt cx="2032000" cy="623501"/>
          </a:xfrm>
        </p:grpSpPr>
        <p:sp>
          <p:nvSpPr>
            <p:cNvPr id="5" name="TextBox 4">
              <a:extLst>
                <a:ext uri="{FF2B5EF4-FFF2-40B4-BE49-F238E27FC236}">
                  <a16:creationId xmlns:a16="http://schemas.microsoft.com/office/drawing/2014/main" id="{07F7528F-9FB8-48EF-A453-2F32394D08E3}"/>
                </a:ext>
              </a:extLst>
            </p:cNvPr>
            <p:cNvSpPr txBox="1"/>
            <p:nvPr/>
          </p:nvSpPr>
          <p:spPr>
            <a:xfrm>
              <a:off x="8088207" y="3902317"/>
              <a:ext cx="2032000" cy="253916"/>
            </a:xfrm>
            <a:prstGeom prst="rect">
              <a:avLst/>
            </a:prstGeom>
            <a:noFill/>
          </p:spPr>
          <p:txBody>
            <a:bodyPr wrap="square" rtlCol="0">
              <a:spAutoFit/>
            </a:bodyPr>
            <a:lstStyle/>
            <a:p>
              <a:r>
                <a:rPr lang="en-GB" sz="1050" dirty="0"/>
                <a:t>Member of Staff</a:t>
              </a:r>
            </a:p>
          </p:txBody>
        </p:sp>
        <p:cxnSp>
          <p:nvCxnSpPr>
            <p:cNvPr id="14" name="Straight Arrow Connector 13">
              <a:extLst>
                <a:ext uri="{FF2B5EF4-FFF2-40B4-BE49-F238E27FC236}">
                  <a16:creationId xmlns:a16="http://schemas.microsoft.com/office/drawing/2014/main" id="{20DF96C2-05D2-4697-A1D8-D7923D3C73B0}"/>
                </a:ext>
              </a:extLst>
            </p:cNvPr>
            <p:cNvCxnSpPr/>
            <p:nvPr/>
          </p:nvCxnSpPr>
          <p:spPr>
            <a:xfrm flipH="1">
              <a:off x="8088207" y="4156233"/>
              <a:ext cx="372302" cy="3695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16" name="Straight Arrow Connector 15">
            <a:extLst>
              <a:ext uri="{FF2B5EF4-FFF2-40B4-BE49-F238E27FC236}">
                <a16:creationId xmlns:a16="http://schemas.microsoft.com/office/drawing/2014/main" id="{E5FA8F6F-E2CB-4CF7-BCCF-494BBF8ADFF0}"/>
              </a:ext>
            </a:extLst>
          </p:cNvPr>
          <p:cNvCxnSpPr/>
          <p:nvPr/>
        </p:nvCxnSpPr>
        <p:spPr>
          <a:xfrm flipH="1">
            <a:off x="8088207" y="2730037"/>
            <a:ext cx="382227" cy="105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0A187B2D-1338-4A91-A82D-61D19B336193}"/>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824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Interactive Blue Form</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369" t="12802" r="8748" b="11021"/>
          <a:stretch/>
        </p:blipFill>
        <p:spPr>
          <a:xfrm>
            <a:off x="1753897" y="1409336"/>
            <a:ext cx="6398205" cy="4261703"/>
          </a:xfrm>
        </p:spPr>
      </p:pic>
      <p:grpSp>
        <p:nvGrpSpPr>
          <p:cNvPr id="5" name="Group 4">
            <a:extLst>
              <a:ext uri="{FF2B5EF4-FFF2-40B4-BE49-F238E27FC236}">
                <a16:creationId xmlns:a16="http://schemas.microsoft.com/office/drawing/2014/main" id="{AB6C6F2A-16C4-4F0C-B342-C3F5A15A71AF}"/>
              </a:ext>
            </a:extLst>
          </p:cNvPr>
          <p:cNvGrpSpPr/>
          <p:nvPr/>
        </p:nvGrpSpPr>
        <p:grpSpPr>
          <a:xfrm>
            <a:off x="275210" y="2476121"/>
            <a:ext cx="1948410" cy="359443"/>
            <a:chOff x="275210" y="2476121"/>
            <a:chExt cx="1948410" cy="359443"/>
          </a:xfrm>
        </p:grpSpPr>
        <p:sp>
          <p:nvSpPr>
            <p:cNvPr id="6" name="TextBox 5">
              <a:extLst>
                <a:ext uri="{FF2B5EF4-FFF2-40B4-BE49-F238E27FC236}">
                  <a16:creationId xmlns:a16="http://schemas.microsoft.com/office/drawing/2014/main" id="{76198D18-029A-477B-A7F0-37490B17DE91}"/>
                </a:ext>
              </a:extLst>
            </p:cNvPr>
            <p:cNvSpPr txBox="1"/>
            <p:nvPr/>
          </p:nvSpPr>
          <p:spPr>
            <a:xfrm>
              <a:off x="275210" y="2476121"/>
              <a:ext cx="1948410" cy="253916"/>
            </a:xfrm>
            <a:prstGeom prst="rect">
              <a:avLst/>
            </a:prstGeom>
            <a:noFill/>
          </p:spPr>
          <p:txBody>
            <a:bodyPr wrap="square" rtlCol="0">
              <a:spAutoFit/>
            </a:bodyPr>
            <a:lstStyle/>
            <a:p>
              <a:r>
                <a:rPr lang="en-GB" sz="1050" dirty="0"/>
                <a:t>Coding for your group </a:t>
              </a:r>
            </a:p>
          </p:txBody>
        </p:sp>
        <p:cxnSp>
          <p:nvCxnSpPr>
            <p:cNvPr id="7" name="Straight Arrow Connector 6">
              <a:extLst>
                <a:ext uri="{FF2B5EF4-FFF2-40B4-BE49-F238E27FC236}">
                  <a16:creationId xmlns:a16="http://schemas.microsoft.com/office/drawing/2014/main" id="{3757BB37-ED65-44C3-B63C-2E985C6BDB65}"/>
                </a:ext>
              </a:extLst>
            </p:cNvPr>
            <p:cNvCxnSpPr>
              <a:cxnSpLocks/>
            </p:cNvCxnSpPr>
            <p:nvPr/>
          </p:nvCxnSpPr>
          <p:spPr>
            <a:xfrm>
              <a:off x="905164" y="2730037"/>
              <a:ext cx="701963" cy="105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id="{EC7899D0-6199-40AC-8F58-C342267BE01B}"/>
              </a:ext>
            </a:extLst>
          </p:cNvPr>
          <p:cNvGrpSpPr/>
          <p:nvPr/>
        </p:nvGrpSpPr>
        <p:grpSpPr>
          <a:xfrm>
            <a:off x="3389746" y="5671039"/>
            <a:ext cx="1995054" cy="611086"/>
            <a:chOff x="3389746" y="5626451"/>
            <a:chExt cx="1995054" cy="611086"/>
          </a:xfrm>
        </p:grpSpPr>
        <p:sp>
          <p:nvSpPr>
            <p:cNvPr id="9" name="TextBox 8">
              <a:extLst>
                <a:ext uri="{FF2B5EF4-FFF2-40B4-BE49-F238E27FC236}">
                  <a16:creationId xmlns:a16="http://schemas.microsoft.com/office/drawing/2014/main" id="{5212A222-6C9A-49AE-B589-97428AA3E89E}"/>
                </a:ext>
              </a:extLst>
            </p:cNvPr>
            <p:cNvSpPr txBox="1"/>
            <p:nvPr/>
          </p:nvSpPr>
          <p:spPr>
            <a:xfrm>
              <a:off x="3389746" y="5975927"/>
              <a:ext cx="1995054" cy="261610"/>
            </a:xfrm>
            <a:prstGeom prst="rect">
              <a:avLst/>
            </a:prstGeom>
            <a:noFill/>
          </p:spPr>
          <p:txBody>
            <a:bodyPr wrap="square" rtlCol="0">
              <a:spAutoFit/>
            </a:bodyPr>
            <a:lstStyle/>
            <a:p>
              <a:r>
                <a:rPr lang="en-GB" sz="1100" dirty="0"/>
                <a:t>Chair or Treasurer details</a:t>
              </a:r>
            </a:p>
          </p:txBody>
        </p:sp>
        <p:cxnSp>
          <p:nvCxnSpPr>
            <p:cNvPr id="10" name="Straight Arrow Connector 9">
              <a:extLst>
                <a:ext uri="{FF2B5EF4-FFF2-40B4-BE49-F238E27FC236}">
                  <a16:creationId xmlns:a16="http://schemas.microsoft.com/office/drawing/2014/main" id="{61491CC6-5F27-476D-B3C4-7F9818F236A8}"/>
                </a:ext>
              </a:extLst>
            </p:cNvPr>
            <p:cNvCxnSpPr/>
            <p:nvPr/>
          </p:nvCxnSpPr>
          <p:spPr>
            <a:xfrm flipV="1">
              <a:off x="4036291" y="5626451"/>
              <a:ext cx="0" cy="294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E27C3E94-3D01-441C-94ED-3DC5EC7611BE}"/>
              </a:ext>
            </a:extLst>
          </p:cNvPr>
          <p:cNvGrpSpPr/>
          <p:nvPr/>
        </p:nvGrpSpPr>
        <p:grpSpPr>
          <a:xfrm>
            <a:off x="8088207" y="3902317"/>
            <a:ext cx="2032000" cy="623501"/>
            <a:chOff x="8088207" y="3902317"/>
            <a:chExt cx="2032000" cy="623501"/>
          </a:xfrm>
        </p:grpSpPr>
        <p:sp>
          <p:nvSpPr>
            <p:cNvPr id="12" name="TextBox 11">
              <a:extLst>
                <a:ext uri="{FF2B5EF4-FFF2-40B4-BE49-F238E27FC236}">
                  <a16:creationId xmlns:a16="http://schemas.microsoft.com/office/drawing/2014/main" id="{DB4EA0E9-FC4D-4043-A8F2-6346F7D773A6}"/>
                </a:ext>
              </a:extLst>
            </p:cNvPr>
            <p:cNvSpPr txBox="1"/>
            <p:nvPr/>
          </p:nvSpPr>
          <p:spPr>
            <a:xfrm>
              <a:off x="8088207" y="3902317"/>
              <a:ext cx="2032000" cy="253916"/>
            </a:xfrm>
            <a:prstGeom prst="rect">
              <a:avLst/>
            </a:prstGeom>
            <a:noFill/>
          </p:spPr>
          <p:txBody>
            <a:bodyPr wrap="square" rtlCol="0">
              <a:spAutoFit/>
            </a:bodyPr>
            <a:lstStyle/>
            <a:p>
              <a:r>
                <a:rPr lang="en-GB" sz="1050" dirty="0"/>
                <a:t>Member of Staff</a:t>
              </a:r>
            </a:p>
          </p:txBody>
        </p:sp>
        <p:cxnSp>
          <p:nvCxnSpPr>
            <p:cNvPr id="13" name="Straight Arrow Connector 12">
              <a:extLst>
                <a:ext uri="{FF2B5EF4-FFF2-40B4-BE49-F238E27FC236}">
                  <a16:creationId xmlns:a16="http://schemas.microsoft.com/office/drawing/2014/main" id="{5426DF74-DC12-49B1-A3A0-1249164BD6C3}"/>
                </a:ext>
              </a:extLst>
            </p:cNvPr>
            <p:cNvCxnSpPr/>
            <p:nvPr/>
          </p:nvCxnSpPr>
          <p:spPr>
            <a:xfrm flipH="1">
              <a:off x="8088207" y="4156233"/>
              <a:ext cx="372302" cy="3695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 name="TextBox 2">
            <a:extLst>
              <a:ext uri="{FF2B5EF4-FFF2-40B4-BE49-F238E27FC236}">
                <a16:creationId xmlns:a16="http://schemas.microsoft.com/office/drawing/2014/main" id="{DDD77AE9-D8B5-48B8-B051-E77F3AFA3E84}"/>
              </a:ext>
            </a:extLst>
          </p:cNvPr>
          <p:cNvSpPr txBox="1"/>
          <p:nvPr/>
        </p:nvSpPr>
        <p:spPr>
          <a:xfrm>
            <a:off x="8152102" y="1930882"/>
            <a:ext cx="1478687" cy="577081"/>
          </a:xfrm>
          <a:prstGeom prst="rect">
            <a:avLst/>
          </a:prstGeom>
          <a:noFill/>
        </p:spPr>
        <p:txBody>
          <a:bodyPr wrap="square" rtlCol="0">
            <a:spAutoFit/>
          </a:bodyPr>
          <a:lstStyle/>
          <a:p>
            <a:r>
              <a:rPr lang="en-GB" sz="1050" dirty="0"/>
              <a:t>Coding for the Department it is going to</a:t>
            </a:r>
          </a:p>
        </p:txBody>
      </p:sp>
      <p:cxnSp>
        <p:nvCxnSpPr>
          <p:cNvPr id="15" name="Straight Arrow Connector 14">
            <a:extLst>
              <a:ext uri="{FF2B5EF4-FFF2-40B4-BE49-F238E27FC236}">
                <a16:creationId xmlns:a16="http://schemas.microsoft.com/office/drawing/2014/main" id="{550677B2-22FC-44EC-A1BA-8ABD5229B9E3}"/>
              </a:ext>
            </a:extLst>
          </p:cNvPr>
          <p:cNvCxnSpPr>
            <a:cxnSpLocks/>
          </p:cNvCxnSpPr>
          <p:nvPr/>
        </p:nvCxnSpPr>
        <p:spPr>
          <a:xfrm flipH="1">
            <a:off x="8179490" y="2443899"/>
            <a:ext cx="382298" cy="3526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9431E96-7AB1-4BEC-8B19-471B0060F3FB}"/>
              </a:ext>
            </a:extLst>
          </p:cNvPr>
          <p:cNvSpPr txBox="1"/>
          <p:nvPr/>
        </p:nvSpPr>
        <p:spPr>
          <a:xfrm>
            <a:off x="113573" y="3515468"/>
            <a:ext cx="1331917" cy="415498"/>
          </a:xfrm>
          <a:prstGeom prst="rect">
            <a:avLst/>
          </a:prstGeom>
          <a:noFill/>
        </p:spPr>
        <p:txBody>
          <a:bodyPr wrap="square" rtlCol="0">
            <a:spAutoFit/>
          </a:bodyPr>
          <a:lstStyle/>
          <a:p>
            <a:r>
              <a:rPr lang="en-GB" sz="1050" dirty="0"/>
              <a:t>Details of what the payment is for</a:t>
            </a:r>
          </a:p>
        </p:txBody>
      </p:sp>
      <p:cxnSp>
        <p:nvCxnSpPr>
          <p:cNvPr id="19" name="Straight Arrow Connector 18">
            <a:extLst>
              <a:ext uri="{FF2B5EF4-FFF2-40B4-BE49-F238E27FC236}">
                <a16:creationId xmlns:a16="http://schemas.microsoft.com/office/drawing/2014/main" id="{A341A0C6-B691-4149-ADEF-4A80851CA459}"/>
              </a:ext>
            </a:extLst>
          </p:cNvPr>
          <p:cNvCxnSpPr/>
          <p:nvPr/>
        </p:nvCxnSpPr>
        <p:spPr>
          <a:xfrm>
            <a:off x="1014554" y="3902317"/>
            <a:ext cx="7119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2BB83224-9ECC-4867-AA2B-9CCBBF82EB0F}"/>
              </a:ext>
            </a:extLst>
          </p:cNvPr>
          <p:cNvSpPr txBox="1"/>
          <p:nvPr/>
        </p:nvSpPr>
        <p:spPr>
          <a:xfrm>
            <a:off x="4128655" y="3302042"/>
            <a:ext cx="1117600" cy="253916"/>
          </a:xfrm>
          <a:prstGeom prst="rect">
            <a:avLst/>
          </a:prstGeom>
          <a:noFill/>
        </p:spPr>
        <p:txBody>
          <a:bodyPr wrap="square" rtlCol="0">
            <a:spAutoFit/>
          </a:bodyPr>
          <a:lstStyle/>
          <a:p>
            <a:r>
              <a:rPr lang="en-GB" sz="1050" dirty="0"/>
              <a:t>amount</a:t>
            </a:r>
          </a:p>
        </p:txBody>
      </p:sp>
      <p:pic>
        <p:nvPicPr>
          <p:cNvPr id="18" name="Picture 17">
            <a:extLst>
              <a:ext uri="{FF2B5EF4-FFF2-40B4-BE49-F238E27FC236}">
                <a16:creationId xmlns:a16="http://schemas.microsoft.com/office/drawing/2014/main" id="{564A18F7-D83F-47E4-AE0B-61C28795670B}"/>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2344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Interactive Yellow Form</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612" t="8288" r="8565" b="11095"/>
          <a:stretch/>
        </p:blipFill>
        <p:spPr>
          <a:xfrm>
            <a:off x="1837920" y="1436617"/>
            <a:ext cx="5969650" cy="4111788"/>
          </a:xfrm>
        </p:spPr>
      </p:pic>
      <p:sp>
        <p:nvSpPr>
          <p:cNvPr id="6" name="TextBox 5">
            <a:extLst>
              <a:ext uri="{FF2B5EF4-FFF2-40B4-BE49-F238E27FC236}">
                <a16:creationId xmlns:a16="http://schemas.microsoft.com/office/drawing/2014/main" id="{1BF4AB36-582A-42C4-B72D-5EADD45B4268}"/>
              </a:ext>
            </a:extLst>
          </p:cNvPr>
          <p:cNvSpPr txBox="1"/>
          <p:nvPr/>
        </p:nvSpPr>
        <p:spPr>
          <a:xfrm>
            <a:off x="8152102" y="2457483"/>
            <a:ext cx="1948410" cy="253916"/>
          </a:xfrm>
          <a:prstGeom prst="rect">
            <a:avLst/>
          </a:prstGeom>
          <a:noFill/>
        </p:spPr>
        <p:txBody>
          <a:bodyPr wrap="square" rtlCol="0">
            <a:spAutoFit/>
          </a:bodyPr>
          <a:lstStyle/>
          <a:p>
            <a:r>
              <a:rPr lang="en-GB" sz="1050" dirty="0"/>
              <a:t>Coding for your group </a:t>
            </a:r>
          </a:p>
        </p:txBody>
      </p:sp>
      <p:grpSp>
        <p:nvGrpSpPr>
          <p:cNvPr id="8" name="Group 7">
            <a:extLst>
              <a:ext uri="{FF2B5EF4-FFF2-40B4-BE49-F238E27FC236}">
                <a16:creationId xmlns:a16="http://schemas.microsoft.com/office/drawing/2014/main" id="{65FF6EFC-4DBE-440C-9C99-EC82F19EAFB3}"/>
              </a:ext>
            </a:extLst>
          </p:cNvPr>
          <p:cNvGrpSpPr/>
          <p:nvPr/>
        </p:nvGrpSpPr>
        <p:grpSpPr>
          <a:xfrm>
            <a:off x="2613891" y="5681486"/>
            <a:ext cx="1995054" cy="611086"/>
            <a:chOff x="3389746" y="5626451"/>
            <a:chExt cx="1995054" cy="611086"/>
          </a:xfrm>
        </p:grpSpPr>
        <p:sp>
          <p:nvSpPr>
            <p:cNvPr id="9" name="TextBox 8">
              <a:extLst>
                <a:ext uri="{FF2B5EF4-FFF2-40B4-BE49-F238E27FC236}">
                  <a16:creationId xmlns:a16="http://schemas.microsoft.com/office/drawing/2014/main" id="{C9A2BF3D-0C7A-46D9-BAAD-2CFE63C08C46}"/>
                </a:ext>
              </a:extLst>
            </p:cNvPr>
            <p:cNvSpPr txBox="1"/>
            <p:nvPr/>
          </p:nvSpPr>
          <p:spPr>
            <a:xfrm>
              <a:off x="3389746" y="5975927"/>
              <a:ext cx="1995054" cy="261610"/>
            </a:xfrm>
            <a:prstGeom prst="rect">
              <a:avLst/>
            </a:prstGeom>
            <a:noFill/>
          </p:spPr>
          <p:txBody>
            <a:bodyPr wrap="square" rtlCol="0">
              <a:spAutoFit/>
            </a:bodyPr>
            <a:lstStyle/>
            <a:p>
              <a:r>
                <a:rPr lang="en-GB" sz="1100" dirty="0"/>
                <a:t>Chair or Treasurer details</a:t>
              </a:r>
            </a:p>
          </p:txBody>
        </p:sp>
        <p:cxnSp>
          <p:nvCxnSpPr>
            <p:cNvPr id="10" name="Straight Arrow Connector 9">
              <a:extLst>
                <a:ext uri="{FF2B5EF4-FFF2-40B4-BE49-F238E27FC236}">
                  <a16:creationId xmlns:a16="http://schemas.microsoft.com/office/drawing/2014/main" id="{A87A2C86-B405-47C3-9775-F27ED9CAA3B4}"/>
                </a:ext>
              </a:extLst>
            </p:cNvPr>
            <p:cNvCxnSpPr/>
            <p:nvPr/>
          </p:nvCxnSpPr>
          <p:spPr>
            <a:xfrm flipV="1">
              <a:off x="4036291" y="5626451"/>
              <a:ext cx="0" cy="294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2" name="TextBox 11">
            <a:extLst>
              <a:ext uri="{FF2B5EF4-FFF2-40B4-BE49-F238E27FC236}">
                <a16:creationId xmlns:a16="http://schemas.microsoft.com/office/drawing/2014/main" id="{E2D07CF9-7D5D-4C23-AF22-64D072B84845}"/>
              </a:ext>
            </a:extLst>
          </p:cNvPr>
          <p:cNvSpPr txBox="1"/>
          <p:nvPr/>
        </p:nvSpPr>
        <p:spPr>
          <a:xfrm>
            <a:off x="4608945" y="6030962"/>
            <a:ext cx="2032000" cy="253916"/>
          </a:xfrm>
          <a:prstGeom prst="rect">
            <a:avLst/>
          </a:prstGeom>
          <a:noFill/>
        </p:spPr>
        <p:txBody>
          <a:bodyPr wrap="square" rtlCol="0">
            <a:spAutoFit/>
          </a:bodyPr>
          <a:lstStyle/>
          <a:p>
            <a:r>
              <a:rPr lang="en-GB" sz="1050" dirty="0"/>
              <a:t>Member of Staff</a:t>
            </a:r>
          </a:p>
        </p:txBody>
      </p:sp>
      <p:sp>
        <p:nvSpPr>
          <p:cNvPr id="14" name="TextBox 13">
            <a:extLst>
              <a:ext uri="{FF2B5EF4-FFF2-40B4-BE49-F238E27FC236}">
                <a16:creationId xmlns:a16="http://schemas.microsoft.com/office/drawing/2014/main" id="{09C25A55-1108-48AA-A5F7-43D73F225AE1}"/>
              </a:ext>
            </a:extLst>
          </p:cNvPr>
          <p:cNvSpPr txBox="1"/>
          <p:nvPr/>
        </p:nvSpPr>
        <p:spPr>
          <a:xfrm>
            <a:off x="8152102" y="1930882"/>
            <a:ext cx="1478687" cy="577081"/>
          </a:xfrm>
          <a:prstGeom prst="rect">
            <a:avLst/>
          </a:prstGeom>
          <a:noFill/>
        </p:spPr>
        <p:txBody>
          <a:bodyPr wrap="square" rtlCol="0">
            <a:spAutoFit/>
          </a:bodyPr>
          <a:lstStyle/>
          <a:p>
            <a:r>
              <a:rPr lang="en-GB" sz="1050" dirty="0"/>
              <a:t>Coding for the Department it is going to</a:t>
            </a:r>
          </a:p>
        </p:txBody>
      </p:sp>
      <p:sp>
        <p:nvSpPr>
          <p:cNvPr id="15" name="TextBox 14">
            <a:extLst>
              <a:ext uri="{FF2B5EF4-FFF2-40B4-BE49-F238E27FC236}">
                <a16:creationId xmlns:a16="http://schemas.microsoft.com/office/drawing/2014/main" id="{2F3F1AAC-CE19-4017-8C69-3F63D8D5279B}"/>
              </a:ext>
            </a:extLst>
          </p:cNvPr>
          <p:cNvSpPr txBox="1"/>
          <p:nvPr/>
        </p:nvSpPr>
        <p:spPr>
          <a:xfrm>
            <a:off x="113573" y="3515468"/>
            <a:ext cx="1331917" cy="415498"/>
          </a:xfrm>
          <a:prstGeom prst="rect">
            <a:avLst/>
          </a:prstGeom>
          <a:noFill/>
        </p:spPr>
        <p:txBody>
          <a:bodyPr wrap="square" rtlCol="0">
            <a:spAutoFit/>
          </a:bodyPr>
          <a:lstStyle/>
          <a:p>
            <a:r>
              <a:rPr lang="en-GB" sz="1050" dirty="0"/>
              <a:t>Details of what the payment is for</a:t>
            </a:r>
          </a:p>
        </p:txBody>
      </p:sp>
      <p:cxnSp>
        <p:nvCxnSpPr>
          <p:cNvPr id="16" name="Straight Arrow Connector 15">
            <a:extLst>
              <a:ext uri="{FF2B5EF4-FFF2-40B4-BE49-F238E27FC236}">
                <a16:creationId xmlns:a16="http://schemas.microsoft.com/office/drawing/2014/main" id="{A8F9C9E1-6CC2-459F-AC03-31CA4EB76BA9}"/>
              </a:ext>
            </a:extLst>
          </p:cNvPr>
          <p:cNvCxnSpPr/>
          <p:nvPr/>
        </p:nvCxnSpPr>
        <p:spPr>
          <a:xfrm>
            <a:off x="1089512" y="3501567"/>
            <a:ext cx="7119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AAC229C-CA68-4CEC-9449-FFEB8A774E5B}"/>
              </a:ext>
            </a:extLst>
          </p:cNvPr>
          <p:cNvCxnSpPr/>
          <p:nvPr/>
        </p:nvCxnSpPr>
        <p:spPr>
          <a:xfrm flipV="1">
            <a:off x="4985327" y="5649528"/>
            <a:ext cx="0" cy="294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E4DC36E1-D1CF-40AC-B162-29CFEDBF20F4}"/>
              </a:ext>
            </a:extLst>
          </p:cNvPr>
          <p:cNvSpPr txBox="1"/>
          <p:nvPr/>
        </p:nvSpPr>
        <p:spPr>
          <a:xfrm>
            <a:off x="275211" y="2219422"/>
            <a:ext cx="1331917" cy="577081"/>
          </a:xfrm>
          <a:prstGeom prst="rect">
            <a:avLst/>
          </a:prstGeom>
          <a:noFill/>
        </p:spPr>
        <p:txBody>
          <a:bodyPr wrap="square" rtlCol="0">
            <a:spAutoFit/>
          </a:bodyPr>
          <a:lstStyle/>
          <a:p>
            <a:r>
              <a:rPr lang="en-GB" sz="1050" dirty="0"/>
              <a:t>Your name, University email and Bank details</a:t>
            </a:r>
          </a:p>
        </p:txBody>
      </p:sp>
      <p:cxnSp>
        <p:nvCxnSpPr>
          <p:cNvPr id="19" name="Straight Arrow Connector 18">
            <a:extLst>
              <a:ext uri="{FF2B5EF4-FFF2-40B4-BE49-F238E27FC236}">
                <a16:creationId xmlns:a16="http://schemas.microsoft.com/office/drawing/2014/main" id="{531935F8-7C78-4EC8-984B-C854B250B27F}"/>
              </a:ext>
            </a:extLst>
          </p:cNvPr>
          <p:cNvCxnSpPr/>
          <p:nvPr/>
        </p:nvCxnSpPr>
        <p:spPr>
          <a:xfrm>
            <a:off x="1052565" y="2717002"/>
            <a:ext cx="7119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48EC445F-8641-4FC4-8DF9-AB823397582E}"/>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7252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Income - How to pay into your account</a:t>
            </a:r>
          </a:p>
        </p:txBody>
      </p:sp>
      <p:sp>
        <p:nvSpPr>
          <p:cNvPr id="3" name="Content Placeholder 2"/>
          <p:cNvSpPr>
            <a:spLocks noGrp="1"/>
          </p:cNvSpPr>
          <p:nvPr>
            <p:ph idx="1"/>
          </p:nvPr>
        </p:nvSpPr>
        <p:spPr>
          <a:xfrm>
            <a:off x="1114424" y="2318197"/>
            <a:ext cx="7900775" cy="3683358"/>
          </a:xfrm>
        </p:spPr>
        <p:txBody>
          <a:bodyPr anchor="ctr">
            <a:normAutofit/>
          </a:bodyPr>
          <a:lstStyle/>
          <a:p>
            <a:r>
              <a:rPr lang="en-GB" sz="2200" dirty="0"/>
              <a:t>There are a couple of ways to pay money into your account. These are:</a:t>
            </a:r>
          </a:p>
          <a:p>
            <a:pPr marL="0" indent="0">
              <a:buNone/>
            </a:pPr>
            <a:r>
              <a:rPr lang="en-GB" sz="2200" dirty="0"/>
              <a:t> - Putting an item for sale on the SU Bath website (on line product).</a:t>
            </a:r>
          </a:p>
          <a:p>
            <a:pPr marL="0" indent="0">
              <a:buNone/>
            </a:pPr>
            <a:r>
              <a:rPr lang="en-GB" sz="2200" dirty="0"/>
              <a:t> - Raising an invoice to an outside company.</a:t>
            </a:r>
          </a:p>
        </p:txBody>
      </p:sp>
      <p:pic>
        <p:nvPicPr>
          <p:cNvPr id="9" name="Picture 8">
            <a:extLst>
              <a:ext uri="{FF2B5EF4-FFF2-40B4-BE49-F238E27FC236}">
                <a16:creationId xmlns:a16="http://schemas.microsoft.com/office/drawing/2014/main" id="{57519507-D31E-4240-B6EA-66BFE6A22DD5}"/>
              </a:ext>
            </a:extLst>
          </p:cNvPr>
          <p:cNvPicPr/>
          <p:nvPr/>
        </p:nvPicPr>
        <p:blipFill rotWithShape="1">
          <a:blip r:embed="rId2"/>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629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3322" y="502020"/>
            <a:ext cx="4325519" cy="762000"/>
          </a:xfrm>
        </p:spPr>
        <p:txBody>
          <a:bodyPr vert="horz" lIns="91440" tIns="45720" rIns="91440" bIns="45720" rtlCol="0" anchor="b">
            <a:normAutofit/>
          </a:bodyPr>
          <a:lstStyle/>
          <a:p>
            <a:pPr defTabSz="914400"/>
            <a:r>
              <a:rPr lang="en-US" sz="3600" kern="1200" dirty="0">
                <a:solidFill>
                  <a:schemeClr val="tx1"/>
                </a:solidFill>
                <a:latin typeface="+mj-lt"/>
                <a:ea typeface="+mj-ea"/>
                <a:cs typeface="+mj-cs"/>
              </a:rPr>
              <a:t>Online Products</a:t>
            </a:r>
          </a:p>
        </p:txBody>
      </p:sp>
      <p:sp>
        <p:nvSpPr>
          <p:cNvPr id="5" name="Content Placeholder 2"/>
          <p:cNvSpPr txBox="1">
            <a:spLocks/>
          </p:cNvSpPr>
          <p:nvPr/>
        </p:nvSpPr>
        <p:spPr>
          <a:xfrm>
            <a:off x="930249" y="1624614"/>
            <a:ext cx="4318592" cy="43163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latin typeface="+mn-lt"/>
                <a:cs typeface="+mn-cs"/>
              </a:rPr>
              <a:t>You can put items such as social tickets, kit and classes up for sale on you SU Bath webpage.</a:t>
            </a:r>
          </a:p>
          <a:p>
            <a:r>
              <a:rPr lang="en-US" sz="2100" dirty="0">
                <a:latin typeface="+mn-lt"/>
                <a:cs typeface="+mn-cs"/>
              </a:rPr>
              <a:t>An online product form must be completed and sent to your society or sports SU team to check before going live  and upload.</a:t>
            </a:r>
          </a:p>
          <a:p>
            <a:r>
              <a:rPr lang="en-US" sz="2100" dirty="0">
                <a:latin typeface="+mn-lt"/>
                <a:cs typeface="+mn-cs"/>
              </a:rPr>
              <a:t>You will need to make sure that the coding on your form is correct, as this is how we know where the money goes when someone has bought your product</a:t>
            </a:r>
            <a:r>
              <a:rPr lang="en-US" sz="1800" dirty="0">
                <a:latin typeface="+mn-lt"/>
                <a:cs typeface="+mn-cs"/>
              </a:rPr>
              <a:t>.</a:t>
            </a:r>
          </a:p>
        </p:txBody>
      </p:sp>
      <p:sp>
        <p:nvSpPr>
          <p:cNvPr id="28" name="Rectangle 2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5"/>
            <a:ext cx="3325173"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
            <a:ext cx="3325173"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2"/>
            <a:ext cx="3305792"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10"/>
            <a:ext cx="293431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967" t="3710" r="5180" b="1928"/>
          <a:stretch/>
        </p:blipFill>
        <p:spPr>
          <a:xfrm>
            <a:off x="5307396" y="176483"/>
            <a:ext cx="4454247" cy="6538910"/>
          </a:xfrm>
          <a:prstGeom prst="rect">
            <a:avLst/>
          </a:prstGeom>
        </p:spPr>
      </p:pic>
      <p:pic>
        <p:nvPicPr>
          <p:cNvPr id="27" name="Picture 26">
            <a:extLst>
              <a:ext uri="{FF2B5EF4-FFF2-40B4-BE49-F238E27FC236}">
                <a16:creationId xmlns:a16="http://schemas.microsoft.com/office/drawing/2014/main" id="{8EC30BB6-7077-4DE5-B566-FBF89A4664A9}"/>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5096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3322" y="502020"/>
            <a:ext cx="4325519" cy="957846"/>
          </a:xfrm>
        </p:spPr>
        <p:txBody>
          <a:bodyPr vert="horz" lIns="91440" tIns="45720" rIns="91440" bIns="45720" rtlCol="0" anchor="b">
            <a:normAutofit/>
          </a:bodyPr>
          <a:lstStyle/>
          <a:p>
            <a:pPr defTabSz="914400"/>
            <a:r>
              <a:rPr lang="en-US" sz="3600" kern="1200" dirty="0">
                <a:solidFill>
                  <a:schemeClr val="tx1"/>
                </a:solidFill>
                <a:latin typeface="+mj-lt"/>
                <a:ea typeface="+mj-ea"/>
                <a:cs typeface="+mj-cs"/>
              </a:rPr>
              <a:t>Raising an Invoice</a:t>
            </a:r>
          </a:p>
        </p:txBody>
      </p:sp>
      <p:sp>
        <p:nvSpPr>
          <p:cNvPr id="6" name="Content Placeholder 2"/>
          <p:cNvSpPr txBox="1">
            <a:spLocks/>
          </p:cNvSpPr>
          <p:nvPr/>
        </p:nvSpPr>
        <p:spPr>
          <a:xfrm>
            <a:off x="930249" y="1961886"/>
            <a:ext cx="4318592" cy="39790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mn-lt"/>
                <a:cs typeface="+mn-cs"/>
              </a:rPr>
              <a:t>The  form shown here can be used to request the finance team to send an invoice to an external  organisation to collect additional income. </a:t>
            </a:r>
          </a:p>
          <a:p>
            <a:r>
              <a:rPr lang="en-US" sz="2200" dirty="0">
                <a:latin typeface="+mn-lt"/>
                <a:cs typeface="+mn-cs"/>
              </a:rPr>
              <a:t>The same request applies to the University - the University is a separate entity to the SU so you will need to use an invoice request form to get payment from any departments within the University.</a:t>
            </a:r>
          </a:p>
        </p:txBody>
      </p:sp>
      <p:sp>
        <p:nvSpPr>
          <p:cNvPr id="24"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5"/>
            <a:ext cx="3325173"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
            <a:ext cx="3325173"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2"/>
            <a:ext cx="3305792"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10"/>
            <a:ext cx="293431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906" t="7751" r="12098" b="5767"/>
          <a:stretch/>
        </p:blipFill>
        <p:spPr>
          <a:xfrm>
            <a:off x="5690587" y="268520"/>
            <a:ext cx="3987096" cy="6413059"/>
          </a:xfrm>
          <a:prstGeom prst="rect">
            <a:avLst/>
          </a:prstGeom>
        </p:spPr>
      </p:pic>
      <p:sp>
        <p:nvSpPr>
          <p:cNvPr id="5" name="Content Placeholder 2"/>
          <p:cNvSpPr txBox="1">
            <a:spLocks/>
          </p:cNvSpPr>
          <p:nvPr/>
        </p:nvSpPr>
        <p:spPr>
          <a:xfrm>
            <a:off x="4809392" y="1459866"/>
            <a:ext cx="3516923" cy="4114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1" u="sng" dirty="0"/>
          </a:p>
        </p:txBody>
      </p:sp>
      <p:pic>
        <p:nvPicPr>
          <p:cNvPr id="18" name="Picture 17">
            <a:extLst>
              <a:ext uri="{FF2B5EF4-FFF2-40B4-BE49-F238E27FC236}">
                <a16:creationId xmlns:a16="http://schemas.microsoft.com/office/drawing/2014/main" id="{67C487E5-8946-471B-AC45-09A8B21E10D4}"/>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6834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VAT (Value Added Tax)</a:t>
            </a:r>
          </a:p>
        </p:txBody>
      </p:sp>
      <p:sp>
        <p:nvSpPr>
          <p:cNvPr id="3" name="Content Placeholder 2"/>
          <p:cNvSpPr>
            <a:spLocks noGrp="1"/>
          </p:cNvSpPr>
          <p:nvPr>
            <p:ph idx="1"/>
          </p:nvPr>
        </p:nvSpPr>
        <p:spPr>
          <a:xfrm>
            <a:off x="1114424" y="1891970"/>
            <a:ext cx="7900775" cy="4109585"/>
          </a:xfrm>
        </p:spPr>
        <p:txBody>
          <a:bodyPr anchor="ctr">
            <a:normAutofit/>
          </a:bodyPr>
          <a:lstStyle/>
          <a:p>
            <a:r>
              <a:rPr lang="en-GB" sz="2200" dirty="0"/>
              <a:t>The way that the SU deals with VAT for their student groups can be confusing.</a:t>
            </a:r>
          </a:p>
          <a:p>
            <a:r>
              <a:rPr lang="en-GB" sz="2200" dirty="0"/>
              <a:t>Expenditure : VAT will be charged on most expenditure we incur and we cam reclaim this from HMRC .</a:t>
            </a:r>
          </a:p>
          <a:p>
            <a:r>
              <a:rPr lang="en-GB" sz="2200" dirty="0"/>
              <a:t>Income: Vat will be charged on most income we receive and we will have to pay this over to HMRC.</a:t>
            </a:r>
          </a:p>
          <a:p>
            <a:r>
              <a:rPr lang="en-GB" sz="2200" dirty="0"/>
              <a:t>We therefore record most of  student group transactions </a:t>
            </a:r>
            <a:r>
              <a:rPr lang="en-GB" sz="2200" b="1" dirty="0"/>
              <a:t> ‘excluding’</a:t>
            </a:r>
            <a:r>
              <a:rPr lang="en-GB" sz="2200" dirty="0"/>
              <a:t> VAT.</a:t>
            </a:r>
          </a:p>
          <a:p>
            <a:endParaRPr lang="en-GB" sz="2200" dirty="0"/>
          </a:p>
          <a:p>
            <a:r>
              <a:rPr lang="en-GB" sz="2200" b="1" u="sng" dirty="0"/>
              <a:t>This is not the case for sports clubs.</a:t>
            </a:r>
          </a:p>
        </p:txBody>
      </p:sp>
      <p:pic>
        <p:nvPicPr>
          <p:cNvPr id="9" name="Picture 8">
            <a:extLst>
              <a:ext uri="{FF2B5EF4-FFF2-40B4-BE49-F238E27FC236}">
                <a16:creationId xmlns:a16="http://schemas.microsoft.com/office/drawing/2014/main" id="{30E0756C-19CE-460F-9267-14363697A066}"/>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831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Welcome to Finance Training!</a:t>
            </a:r>
          </a:p>
        </p:txBody>
      </p:sp>
      <p:sp>
        <p:nvSpPr>
          <p:cNvPr id="3" name="Content Placeholder 2"/>
          <p:cNvSpPr>
            <a:spLocks noGrp="1"/>
          </p:cNvSpPr>
          <p:nvPr>
            <p:ph idx="1"/>
          </p:nvPr>
        </p:nvSpPr>
        <p:spPr>
          <a:xfrm>
            <a:off x="1114424" y="1748900"/>
            <a:ext cx="7900775" cy="4545367"/>
          </a:xfrm>
        </p:spPr>
        <p:txBody>
          <a:bodyPr anchor="ctr">
            <a:normAutofit/>
          </a:bodyPr>
          <a:lstStyle/>
          <a:p>
            <a:r>
              <a:rPr lang="en-GB" sz="2100" dirty="0"/>
              <a:t>Now you’re a Chair/Treasurer of a club, you will probably have a lot of interaction with SU Finance; from buying kit to paying for socials, any transactions that your club makes will come through us.</a:t>
            </a:r>
          </a:p>
          <a:p>
            <a:r>
              <a:rPr lang="en-GB" sz="2100" dirty="0"/>
              <a:t>We are in the finance office on level 3 in Norwood house ( next to the bar)and are open from 10am to 4pm Monday to Friday. We can also be contacted by : </a:t>
            </a:r>
          </a:p>
          <a:p>
            <a:pPr marL="0" indent="0">
              <a:buNone/>
            </a:pPr>
            <a:r>
              <a:rPr lang="en-GB" sz="2100" dirty="0"/>
              <a:t>   Phone : 01225 386613 or 01225 385061, </a:t>
            </a:r>
          </a:p>
          <a:p>
            <a:pPr marL="0" indent="0">
              <a:buNone/>
            </a:pPr>
            <a:r>
              <a:rPr lang="en-GB" sz="2100" dirty="0"/>
              <a:t>   Email: </a:t>
            </a:r>
            <a:r>
              <a:rPr lang="en-GB" sz="2100" dirty="0">
                <a:hlinkClick r:id="rId3"/>
              </a:rPr>
              <a:t>sufinance@bath.ac.uk</a:t>
            </a:r>
            <a:r>
              <a:rPr lang="en-GB" sz="2100" dirty="0"/>
              <a:t> </a:t>
            </a:r>
          </a:p>
          <a:p>
            <a:pPr marL="0" indent="0">
              <a:buNone/>
            </a:pPr>
            <a:r>
              <a:rPr lang="en-GB" sz="2100" dirty="0"/>
              <a:t>   Online meeting: if its something you need a bit more  information with we can  set up an MS teams meeting and have a virtual meeting with you.</a:t>
            </a:r>
          </a:p>
          <a:p>
            <a:r>
              <a:rPr lang="en-GB" sz="2100" dirty="0"/>
              <a:t>We have quite a small team, but we’re friendly, and always happy to answer any finance questions you might have.</a:t>
            </a:r>
          </a:p>
          <a:p>
            <a:endParaRPr lang="en-GB" sz="1800" dirty="0"/>
          </a:p>
        </p:txBody>
      </p:sp>
      <p:pic>
        <p:nvPicPr>
          <p:cNvPr id="17" name="Picture 16">
            <a:extLst>
              <a:ext uri="{FF2B5EF4-FFF2-40B4-BE49-F238E27FC236}">
                <a16:creationId xmlns:a16="http://schemas.microsoft.com/office/drawing/2014/main" id="{F83CFC5A-AA9A-4617-8A98-12FE4D6E87E8}"/>
              </a:ext>
            </a:extLst>
          </p:cNvPr>
          <p:cNvPicPr/>
          <p:nvPr/>
        </p:nvPicPr>
        <p:blipFill rotWithShape="1">
          <a:blip r:embed="rId4"/>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850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VAT</a:t>
            </a:r>
          </a:p>
        </p:txBody>
      </p:sp>
      <p:sp>
        <p:nvSpPr>
          <p:cNvPr id="3" name="Content Placeholder 2"/>
          <p:cNvSpPr>
            <a:spLocks noGrp="1"/>
          </p:cNvSpPr>
          <p:nvPr>
            <p:ph idx="1"/>
          </p:nvPr>
        </p:nvSpPr>
        <p:spPr>
          <a:xfrm>
            <a:off x="1114424" y="1885279"/>
            <a:ext cx="7900775" cy="4116276"/>
          </a:xfrm>
        </p:spPr>
        <p:txBody>
          <a:bodyPr anchor="ctr">
            <a:normAutofit/>
          </a:bodyPr>
          <a:lstStyle/>
          <a:p>
            <a:pPr marL="0" indent="0">
              <a:buNone/>
            </a:pPr>
            <a:r>
              <a:rPr lang="en-GB" sz="2400" dirty="0"/>
              <a:t>Examples are :</a:t>
            </a:r>
          </a:p>
          <a:p>
            <a:r>
              <a:rPr lang="en-GB" sz="2400" dirty="0"/>
              <a:t>If you charge £30 for an item of clothing, £25.00 will come into your account as income.</a:t>
            </a:r>
          </a:p>
          <a:p>
            <a:r>
              <a:rPr lang="en-GB" sz="2400" dirty="0"/>
              <a:t>The equation to find out how much will come into your account is: £30/1.2</a:t>
            </a:r>
          </a:p>
          <a:p>
            <a:r>
              <a:rPr lang="en-GB" sz="2400" dirty="0"/>
              <a:t>It also means that if you have an invoice to pay which has a gross (including VAT) total of £300, only £250 will come out of your account.</a:t>
            </a:r>
          </a:p>
          <a:p>
            <a:r>
              <a:rPr lang="en-GB" sz="2400" dirty="0"/>
              <a:t>The equation to find out how much will go out of your account is the same: £300/1.2</a:t>
            </a:r>
          </a:p>
        </p:txBody>
      </p:sp>
      <p:pic>
        <p:nvPicPr>
          <p:cNvPr id="9" name="Picture 8">
            <a:extLst>
              <a:ext uri="{FF2B5EF4-FFF2-40B4-BE49-F238E27FC236}">
                <a16:creationId xmlns:a16="http://schemas.microsoft.com/office/drawing/2014/main" id="{827F71E4-57E9-4458-AF33-3834987551E4}"/>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9876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VAT</a:t>
            </a:r>
          </a:p>
        </p:txBody>
      </p:sp>
      <p:sp>
        <p:nvSpPr>
          <p:cNvPr id="3" name="Content Placeholder 2"/>
          <p:cNvSpPr>
            <a:spLocks noGrp="1"/>
          </p:cNvSpPr>
          <p:nvPr>
            <p:ph idx="1"/>
          </p:nvPr>
        </p:nvSpPr>
        <p:spPr>
          <a:xfrm>
            <a:off x="1114424" y="2318197"/>
            <a:ext cx="7900775" cy="3683358"/>
          </a:xfrm>
        </p:spPr>
        <p:txBody>
          <a:bodyPr anchor="ctr">
            <a:normAutofit/>
          </a:bodyPr>
          <a:lstStyle/>
          <a:p>
            <a:r>
              <a:rPr lang="en-GB" sz="2200" dirty="0"/>
              <a:t>In order for this system to work in your favour it is very important that you ALWAYS try and get a VAT invoice or VAT receipt when you spend money.</a:t>
            </a:r>
          </a:p>
          <a:p>
            <a:r>
              <a:rPr lang="en-GB" sz="2200" dirty="0"/>
              <a:t>Receipts from card machines do not have a VAT breakdown, and if we cannot see the VAT breakdown when you make a claim, there is a danger that your group will be charged the gross amount, leaving the group out of pocket on the transaction.</a:t>
            </a:r>
          </a:p>
          <a:p>
            <a:r>
              <a:rPr lang="en-GB" sz="2200" dirty="0"/>
              <a:t>If you cannot get a VAT receipt or invoice straight away, that’s fine. We are able to amend your accounts afterwards if you can bring it to us at a later date.</a:t>
            </a:r>
          </a:p>
          <a:p>
            <a:pPr marL="0" indent="0">
              <a:buNone/>
            </a:pPr>
            <a:endParaRPr lang="en-GB" sz="1800" dirty="0"/>
          </a:p>
        </p:txBody>
      </p:sp>
      <p:pic>
        <p:nvPicPr>
          <p:cNvPr id="9" name="Picture 8">
            <a:extLst>
              <a:ext uri="{FF2B5EF4-FFF2-40B4-BE49-F238E27FC236}">
                <a16:creationId xmlns:a16="http://schemas.microsoft.com/office/drawing/2014/main" id="{1E78C310-4772-4823-AF1E-9A7D97FC2174}"/>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677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VAT (Sports)</a:t>
            </a:r>
          </a:p>
        </p:txBody>
      </p:sp>
      <p:sp>
        <p:nvSpPr>
          <p:cNvPr id="3" name="Content Placeholder 2"/>
          <p:cNvSpPr>
            <a:spLocks noGrp="1"/>
          </p:cNvSpPr>
          <p:nvPr>
            <p:ph idx="1"/>
          </p:nvPr>
        </p:nvSpPr>
        <p:spPr>
          <a:xfrm>
            <a:off x="1114424" y="2318197"/>
            <a:ext cx="7900775" cy="3683358"/>
          </a:xfrm>
        </p:spPr>
        <p:txBody>
          <a:bodyPr anchor="ctr">
            <a:normAutofit/>
          </a:bodyPr>
          <a:lstStyle/>
          <a:p>
            <a:r>
              <a:rPr lang="en-GB" sz="2200" dirty="0"/>
              <a:t>Whilst most student groups deal with VAT in the same way, sports clubs are slightly different. </a:t>
            </a:r>
          </a:p>
          <a:p>
            <a:r>
              <a:rPr lang="en-GB" sz="2200" dirty="0"/>
              <a:t>Sports clubs still pay VAT, but due to a different treatment by HMRC, it must be shown differently in your accounts.</a:t>
            </a:r>
          </a:p>
          <a:p>
            <a:r>
              <a:rPr lang="en-GB" sz="2200" dirty="0"/>
              <a:t>In sports accounts, for most activities, the gross amount will be shown. </a:t>
            </a:r>
          </a:p>
          <a:p>
            <a:r>
              <a:rPr lang="en-GB" sz="2200" dirty="0"/>
              <a:t>This means that if you sell a product online (such as a competition entry)  for £30, the full amount will appear in your account.</a:t>
            </a:r>
          </a:p>
          <a:p>
            <a:r>
              <a:rPr lang="en-GB" sz="2200" dirty="0"/>
              <a:t>This also means that if your club pays an invoice of £300, the entire amount will be shown leaving your account.</a:t>
            </a:r>
          </a:p>
        </p:txBody>
      </p:sp>
      <p:pic>
        <p:nvPicPr>
          <p:cNvPr id="9" name="Picture 8">
            <a:extLst>
              <a:ext uri="{FF2B5EF4-FFF2-40B4-BE49-F238E27FC236}">
                <a16:creationId xmlns:a16="http://schemas.microsoft.com/office/drawing/2014/main" id="{B976171C-6CDE-4024-B058-30A402BE72E7}"/>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7914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VAT (Sports)</a:t>
            </a:r>
          </a:p>
        </p:txBody>
      </p:sp>
      <p:sp>
        <p:nvSpPr>
          <p:cNvPr id="3" name="Content Placeholder 2"/>
          <p:cNvSpPr>
            <a:spLocks noGrp="1"/>
          </p:cNvSpPr>
          <p:nvPr>
            <p:ph idx="1"/>
          </p:nvPr>
        </p:nvSpPr>
        <p:spPr>
          <a:xfrm>
            <a:off x="1114424" y="1885279"/>
            <a:ext cx="7900775" cy="4116276"/>
          </a:xfrm>
        </p:spPr>
        <p:txBody>
          <a:bodyPr anchor="ctr">
            <a:normAutofit/>
          </a:bodyPr>
          <a:lstStyle/>
          <a:p>
            <a:pPr marL="0" indent="0">
              <a:buNone/>
            </a:pPr>
            <a:endParaRPr lang="en-GB" sz="1800" dirty="0"/>
          </a:p>
          <a:p>
            <a:r>
              <a:rPr lang="en-GB" sz="2200" dirty="0"/>
              <a:t>The only time this is different for sports clubs is when dealing with socials (e.g. end of season meals) and equipment for resale (e.g. something the club is buying for the express purpose of reselling to members, such as kit or yearbooks).</a:t>
            </a:r>
          </a:p>
          <a:p>
            <a:r>
              <a:rPr lang="en-GB" sz="2200" dirty="0"/>
              <a:t>In these two cases, the VAT treatment is the same as other student groups, with only the net amounts going in and out of your account.</a:t>
            </a:r>
          </a:p>
        </p:txBody>
      </p:sp>
      <p:pic>
        <p:nvPicPr>
          <p:cNvPr id="9" name="Picture 8">
            <a:extLst>
              <a:ext uri="{FF2B5EF4-FFF2-40B4-BE49-F238E27FC236}">
                <a16:creationId xmlns:a16="http://schemas.microsoft.com/office/drawing/2014/main" id="{722FB18C-1E6B-4BBE-8342-329FED536372}"/>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8144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The TOMS Scheme</a:t>
            </a:r>
          </a:p>
        </p:txBody>
      </p:sp>
      <p:sp>
        <p:nvSpPr>
          <p:cNvPr id="3" name="Content Placeholder 2"/>
          <p:cNvSpPr>
            <a:spLocks noGrp="1"/>
          </p:cNvSpPr>
          <p:nvPr>
            <p:ph idx="1"/>
          </p:nvPr>
        </p:nvSpPr>
        <p:spPr>
          <a:xfrm>
            <a:off x="1114424" y="2318197"/>
            <a:ext cx="7900775" cy="3683358"/>
          </a:xfrm>
        </p:spPr>
        <p:txBody>
          <a:bodyPr anchor="ctr">
            <a:normAutofit lnSpcReduction="10000"/>
          </a:bodyPr>
          <a:lstStyle/>
          <a:p>
            <a:r>
              <a:rPr lang="en-GB" sz="2200" dirty="0"/>
              <a:t>The TOMS Scheme is set up by HMRC, and stands for the Tour Operators Margin Scheme.</a:t>
            </a:r>
          </a:p>
          <a:p>
            <a:r>
              <a:rPr lang="en-GB" sz="2200" dirty="0"/>
              <a:t>The basic premise is that if you are providing a travel/entry service to paying customers and charging them no more than the cost of that travel/entry, it will be zero rated for VAT.</a:t>
            </a:r>
          </a:p>
          <a:p>
            <a:r>
              <a:rPr lang="en-GB" sz="2200" dirty="0"/>
              <a:t>This means that if you are running a trip for your club and are only charging members the cost of the transport (e.g. coach) and entry to wherever you are going (e.g. entry tickets), any money going into and out of your account for these transactions will be the gross amount (including VAT).</a:t>
            </a:r>
          </a:p>
          <a:p>
            <a:r>
              <a:rPr lang="en-GB" sz="2200" dirty="0"/>
              <a:t>The result is  you will keep all the income charged</a:t>
            </a:r>
            <a:r>
              <a:rPr lang="en-GB" sz="1800" dirty="0"/>
              <a:t>.</a:t>
            </a:r>
          </a:p>
        </p:txBody>
      </p:sp>
      <p:pic>
        <p:nvPicPr>
          <p:cNvPr id="9" name="Picture 8">
            <a:extLst>
              <a:ext uri="{FF2B5EF4-FFF2-40B4-BE49-F238E27FC236}">
                <a16:creationId xmlns:a16="http://schemas.microsoft.com/office/drawing/2014/main" id="{AB831FC9-5FA5-4518-B24C-83FAC59C8BD5}"/>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3951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dirty="0">
                <a:solidFill>
                  <a:srgbClr val="FFFFFF"/>
                </a:solidFill>
              </a:rPr>
              <a:t>Ledgers</a:t>
            </a:r>
          </a:p>
        </p:txBody>
      </p:sp>
      <p:sp>
        <p:nvSpPr>
          <p:cNvPr id="3" name="Content Placeholder 2"/>
          <p:cNvSpPr>
            <a:spLocks noGrp="1"/>
          </p:cNvSpPr>
          <p:nvPr>
            <p:ph idx="1"/>
          </p:nvPr>
        </p:nvSpPr>
        <p:spPr>
          <a:xfrm>
            <a:off x="1114424" y="2318197"/>
            <a:ext cx="7900775" cy="3683358"/>
          </a:xfrm>
        </p:spPr>
        <p:txBody>
          <a:bodyPr anchor="ctr">
            <a:normAutofit/>
          </a:bodyPr>
          <a:lstStyle/>
          <a:p>
            <a:r>
              <a:rPr lang="en-GB" sz="2200" dirty="0"/>
              <a:t>Your ledger is a document that allows you to keep track of all of the transactions going through your club account for any period. You can request an excel or printed copy of your ledger at the SU Finance office, or via email to </a:t>
            </a:r>
            <a:r>
              <a:rPr lang="en-GB" sz="2200" dirty="0">
                <a:hlinkClick r:id="rId3"/>
              </a:rPr>
              <a:t>sufinance@bath.ac.uk</a:t>
            </a:r>
            <a:r>
              <a:rPr lang="en-GB" sz="2200" dirty="0"/>
              <a:t>. </a:t>
            </a:r>
          </a:p>
          <a:p>
            <a:r>
              <a:rPr lang="en-GB" sz="2200" dirty="0"/>
              <a:t>We recommend that you also keep your own record of what you sign off as a Chair/Treasurer, so that you can compare it to the ledger you are sent and let us know if you believe there are any discrepancies.</a:t>
            </a:r>
          </a:p>
        </p:txBody>
      </p:sp>
      <p:pic>
        <p:nvPicPr>
          <p:cNvPr id="9" name="Picture 8">
            <a:extLst>
              <a:ext uri="{FF2B5EF4-FFF2-40B4-BE49-F238E27FC236}">
                <a16:creationId xmlns:a16="http://schemas.microsoft.com/office/drawing/2014/main" id="{927F1122-7414-4531-9D7B-58DB9D7B3A2D}"/>
              </a:ext>
            </a:extLst>
          </p:cNvPr>
          <p:cNvPicPr/>
          <p:nvPr/>
        </p:nvPicPr>
        <p:blipFill rotWithShape="1">
          <a:blip r:embed="rId4"/>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5753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AE903-7EDA-44C6-BDAA-A69B555B44F2}"/>
              </a:ext>
            </a:extLst>
          </p:cNvPr>
          <p:cNvSpPr>
            <a:spLocks noGrp="1"/>
          </p:cNvSpPr>
          <p:nvPr>
            <p:ph type="title"/>
          </p:nvPr>
        </p:nvSpPr>
        <p:spPr>
          <a:xfrm>
            <a:off x="1114424" y="294538"/>
            <a:ext cx="8040460" cy="1033669"/>
          </a:xfrm>
        </p:spPr>
        <p:txBody>
          <a:bodyPr>
            <a:normAutofit/>
          </a:bodyPr>
          <a:lstStyle/>
          <a:p>
            <a:r>
              <a:rPr lang="en-GB" sz="3600" dirty="0">
                <a:solidFill>
                  <a:srgbClr val="FFFFFF"/>
                </a:solidFill>
              </a:rPr>
              <a:t>Ledger - example</a:t>
            </a:r>
          </a:p>
        </p:txBody>
      </p:sp>
      <p:pic>
        <p:nvPicPr>
          <p:cNvPr id="9" name="Content Placeholder 3">
            <a:extLst>
              <a:ext uri="{FF2B5EF4-FFF2-40B4-BE49-F238E27FC236}">
                <a16:creationId xmlns:a16="http://schemas.microsoft.com/office/drawing/2014/main" id="{B149E466-C91A-4DA4-825C-3B034D056B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221" y="1778397"/>
            <a:ext cx="8619895" cy="4785065"/>
          </a:xfrm>
        </p:spPr>
      </p:pic>
      <p:pic>
        <p:nvPicPr>
          <p:cNvPr id="11" name="Picture 10">
            <a:extLst>
              <a:ext uri="{FF2B5EF4-FFF2-40B4-BE49-F238E27FC236}">
                <a16:creationId xmlns:a16="http://schemas.microsoft.com/office/drawing/2014/main" id="{274AD499-3BE8-402D-8283-81D4D0FD3E8D}"/>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6920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3322" y="502020"/>
            <a:ext cx="4325519" cy="1642970"/>
          </a:xfrm>
        </p:spPr>
        <p:txBody>
          <a:bodyPr vert="horz" lIns="91440" tIns="45720" rIns="91440" bIns="45720" rtlCol="0" anchor="b">
            <a:normAutofit/>
          </a:bodyPr>
          <a:lstStyle/>
          <a:p>
            <a:pPr defTabSz="914400"/>
            <a:r>
              <a:rPr lang="en-US" sz="3600" kern="1200">
                <a:solidFill>
                  <a:schemeClr val="tx1"/>
                </a:solidFill>
                <a:latin typeface="+mj-lt"/>
                <a:ea typeface="+mj-ea"/>
                <a:cs typeface="+mj-cs"/>
              </a:rPr>
              <a:t>Expense365</a:t>
            </a:r>
          </a:p>
        </p:txBody>
      </p:sp>
      <p:sp>
        <p:nvSpPr>
          <p:cNvPr id="10" name="TextBox 9"/>
          <p:cNvSpPr txBox="1"/>
          <p:nvPr/>
        </p:nvSpPr>
        <p:spPr>
          <a:xfrm>
            <a:off x="930249" y="2405894"/>
            <a:ext cx="4318592" cy="3535083"/>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a:t>You can also check your group’s account balance and transactions on the Expense365 app.</a:t>
            </a:r>
          </a:p>
          <a:p>
            <a:pPr marL="285750" indent="-228600">
              <a:lnSpc>
                <a:spcPct val="90000"/>
              </a:lnSpc>
              <a:spcAft>
                <a:spcPts val="600"/>
              </a:spcAft>
              <a:buFont typeface="Arial" panose="020B0604020202020204" pitchFamily="34" charset="0"/>
              <a:buChar char="•"/>
            </a:pPr>
            <a:r>
              <a:rPr lang="en-US" i="1"/>
              <a:t>See the EXpenses365 separate training pack.</a:t>
            </a:r>
          </a:p>
          <a:p>
            <a:pPr indent="-228600">
              <a:lnSpc>
                <a:spcPct val="90000"/>
              </a:lnSpc>
              <a:spcAft>
                <a:spcPts val="600"/>
              </a:spcAft>
              <a:buFont typeface="Arial" panose="020B0604020202020204" pitchFamily="34" charset="0"/>
              <a:buChar char="•"/>
            </a:pPr>
            <a:endParaRPr lang="en-US"/>
          </a:p>
        </p:txBody>
      </p:sp>
      <p:sp>
        <p:nvSpPr>
          <p:cNvPr id="17" name="Rectangle 1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5"/>
            <a:ext cx="3325173"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
            <a:ext cx="3325173"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2"/>
            <a:ext cx="3305792"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10"/>
            <a:ext cx="293431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BUBT App Statement Video">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5"/>
          <a:srcRect t="3781"/>
          <a:stretch/>
        </p:blipFill>
        <p:spPr>
          <a:xfrm>
            <a:off x="6004397" y="1100831"/>
            <a:ext cx="2878207" cy="4879981"/>
          </a:xfrm>
          <a:prstGeom prst="rect">
            <a:avLst/>
          </a:prstGeom>
        </p:spPr>
      </p:pic>
      <p:pic>
        <p:nvPicPr>
          <p:cNvPr id="11" name="Picture 10">
            <a:extLst>
              <a:ext uri="{FF2B5EF4-FFF2-40B4-BE49-F238E27FC236}">
                <a16:creationId xmlns:a16="http://schemas.microsoft.com/office/drawing/2014/main" id="{4468B212-8A35-4BBC-805B-CC55BD2671BF}"/>
              </a:ext>
            </a:extLst>
          </p:cNvPr>
          <p:cNvPicPr/>
          <p:nvPr/>
        </p:nvPicPr>
        <p:blipFill rotWithShape="1">
          <a:blip r:embed="rId6"/>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79B78A74-7908-4C0A-BF66-71AF23C3B539}"/>
              </a:ext>
            </a:extLst>
          </p:cNvPr>
          <p:cNvSpPr txBox="1"/>
          <p:nvPr/>
        </p:nvSpPr>
        <p:spPr>
          <a:xfrm>
            <a:off x="3737498" y="4270158"/>
            <a:ext cx="1748901" cy="923330"/>
          </a:xfrm>
          <a:prstGeom prst="rect">
            <a:avLst/>
          </a:prstGeom>
          <a:noFill/>
        </p:spPr>
        <p:txBody>
          <a:bodyPr wrap="square" rtlCol="0">
            <a:spAutoFit/>
          </a:bodyPr>
          <a:lstStyle/>
          <a:p>
            <a:r>
              <a:rPr lang="en-GB" dirty="0"/>
              <a:t>Watch this video to show you an example </a:t>
            </a:r>
          </a:p>
        </p:txBody>
      </p:sp>
      <p:cxnSp>
        <p:nvCxnSpPr>
          <p:cNvPr id="5" name="Straight Arrow Connector 4">
            <a:extLst>
              <a:ext uri="{FF2B5EF4-FFF2-40B4-BE49-F238E27FC236}">
                <a16:creationId xmlns:a16="http://schemas.microsoft.com/office/drawing/2014/main" id="{BD7C7EAC-1A73-4696-AAE1-9EF5A758601C}"/>
              </a:ext>
            </a:extLst>
          </p:cNvPr>
          <p:cNvCxnSpPr/>
          <p:nvPr/>
        </p:nvCxnSpPr>
        <p:spPr>
          <a:xfrm flipV="1">
            <a:off x="4953000" y="4838330"/>
            <a:ext cx="826363" cy="1420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21289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Alumni Fund</a:t>
            </a:r>
          </a:p>
        </p:txBody>
      </p:sp>
      <p:sp>
        <p:nvSpPr>
          <p:cNvPr id="3" name="Content Placeholder 2"/>
          <p:cNvSpPr>
            <a:spLocks noGrp="1"/>
          </p:cNvSpPr>
          <p:nvPr>
            <p:ph idx="1"/>
          </p:nvPr>
        </p:nvSpPr>
        <p:spPr>
          <a:xfrm>
            <a:off x="1114424" y="1793289"/>
            <a:ext cx="7900775" cy="4208266"/>
          </a:xfrm>
        </p:spPr>
        <p:txBody>
          <a:bodyPr anchor="ctr">
            <a:normAutofit/>
          </a:bodyPr>
          <a:lstStyle/>
          <a:p>
            <a:r>
              <a:rPr lang="en-GB" sz="2200" dirty="0"/>
              <a:t>If your club has an unexpected expense or would like to purchase a one-off item you have the option to apply for Alumni funding through the SU.</a:t>
            </a:r>
          </a:p>
          <a:p>
            <a:r>
              <a:rPr lang="en-GB" sz="2200" dirty="0"/>
              <a:t>The society and sports SU teams will assist in the application and  notify you on how much money you have been granted from the fund.</a:t>
            </a:r>
          </a:p>
          <a:p>
            <a:r>
              <a:rPr lang="en-GB" sz="2200" dirty="0"/>
              <a:t>In order to spend this money you must first spend out of your own account. Then send an email to SU Finance saying you would like the expense for that specific product to come out of your Alumni funding.</a:t>
            </a:r>
          </a:p>
          <a:p>
            <a:r>
              <a:rPr lang="en-GB" sz="2200" dirty="0"/>
              <a:t>When the transaction has gone through your account, the funding will be transferred into your account to cover the cost.</a:t>
            </a:r>
          </a:p>
        </p:txBody>
      </p:sp>
      <p:pic>
        <p:nvPicPr>
          <p:cNvPr id="9" name="Picture 8">
            <a:extLst>
              <a:ext uri="{FF2B5EF4-FFF2-40B4-BE49-F238E27FC236}">
                <a16:creationId xmlns:a16="http://schemas.microsoft.com/office/drawing/2014/main" id="{72CEC252-21C2-43A6-B5B4-83E173395DA5}"/>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8285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Sponsorship</a:t>
            </a:r>
          </a:p>
        </p:txBody>
      </p:sp>
      <p:sp>
        <p:nvSpPr>
          <p:cNvPr id="3" name="Content Placeholder 2"/>
          <p:cNvSpPr>
            <a:spLocks noGrp="1"/>
          </p:cNvSpPr>
          <p:nvPr>
            <p:ph idx="1"/>
          </p:nvPr>
        </p:nvSpPr>
        <p:spPr>
          <a:xfrm>
            <a:off x="1114424" y="2263806"/>
            <a:ext cx="7900775" cy="3737749"/>
          </a:xfrm>
        </p:spPr>
        <p:txBody>
          <a:bodyPr anchor="ctr">
            <a:normAutofit/>
          </a:bodyPr>
          <a:lstStyle/>
          <a:p>
            <a:r>
              <a:rPr lang="en-GB" sz="2200" dirty="0"/>
              <a:t>Your club can make sponsorship deals with businesses. These usually involve a company giving you money in exchange for some form of advertising. </a:t>
            </a:r>
          </a:p>
          <a:p>
            <a:r>
              <a:rPr lang="en-GB" sz="2200" dirty="0"/>
              <a:t>Sponsorship deals are a valuable source of funding but it is very important that you do not make sponsorship deals independently. Always involve the SU Marketing team , who will be happy to help, and advise on the contract and terms etc. Contactable at </a:t>
            </a:r>
            <a:r>
              <a:rPr lang="en-GB" sz="2200" dirty="0">
                <a:hlinkClick r:id="rId3"/>
              </a:rPr>
              <a:t>sumarketing@bath.ac.uk</a:t>
            </a:r>
            <a:endParaRPr lang="en-GB" sz="2200" dirty="0"/>
          </a:p>
          <a:p>
            <a:r>
              <a:rPr lang="en-GB" sz="2200" dirty="0"/>
              <a:t>Whilst you can start negotiations with a potential sponsor yourself, before anything is finalised it must go through SU Marketing.</a:t>
            </a:r>
          </a:p>
          <a:p>
            <a:endParaRPr lang="en-GB" sz="1800" dirty="0"/>
          </a:p>
          <a:p>
            <a:endParaRPr lang="en-GB" sz="1800" dirty="0"/>
          </a:p>
        </p:txBody>
      </p:sp>
      <p:pic>
        <p:nvPicPr>
          <p:cNvPr id="9" name="Picture 8">
            <a:extLst>
              <a:ext uri="{FF2B5EF4-FFF2-40B4-BE49-F238E27FC236}">
                <a16:creationId xmlns:a16="http://schemas.microsoft.com/office/drawing/2014/main" id="{7899B2BA-447D-4B8F-8045-A640B5487976}"/>
              </a:ext>
            </a:extLst>
          </p:cNvPr>
          <p:cNvPicPr/>
          <p:nvPr/>
        </p:nvPicPr>
        <p:blipFill rotWithShape="1">
          <a:blip r:embed="rId4"/>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700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Things we do</a:t>
            </a:r>
          </a:p>
        </p:txBody>
      </p:sp>
      <p:sp>
        <p:nvSpPr>
          <p:cNvPr id="3" name="Content Placeholder 2"/>
          <p:cNvSpPr>
            <a:spLocks noGrp="1"/>
          </p:cNvSpPr>
          <p:nvPr>
            <p:ph idx="1"/>
          </p:nvPr>
        </p:nvSpPr>
        <p:spPr>
          <a:xfrm>
            <a:off x="1114424" y="1891971"/>
            <a:ext cx="7900775" cy="3918816"/>
          </a:xfrm>
        </p:spPr>
        <p:txBody>
          <a:bodyPr anchor="ctr">
            <a:noAutofit/>
          </a:bodyPr>
          <a:lstStyle/>
          <a:p>
            <a:r>
              <a:rPr lang="en-GB" sz="2200" dirty="0"/>
              <a:t>Payments (bank transfers, credit card payments and foreign transfers)</a:t>
            </a:r>
          </a:p>
          <a:p>
            <a:r>
              <a:rPr lang="en-GB" sz="2200" dirty="0"/>
              <a:t>Income (in person, invoicing and online sales).</a:t>
            </a:r>
          </a:p>
          <a:p>
            <a:r>
              <a:rPr lang="en-GB" sz="2200" dirty="0"/>
              <a:t>Purchase Orders ( to suppliers).</a:t>
            </a:r>
          </a:p>
          <a:p>
            <a:r>
              <a:rPr lang="en-GB" sz="2200" dirty="0"/>
              <a:t>Card machines (in the bars and around the site).</a:t>
            </a:r>
          </a:p>
          <a:p>
            <a:r>
              <a:rPr lang="en-GB" sz="2200" dirty="0"/>
              <a:t>Sell National Express Coach tickets ( discounted).</a:t>
            </a:r>
          </a:p>
          <a:p>
            <a:r>
              <a:rPr lang="en-GB" sz="2200" dirty="0"/>
              <a:t>Financial reporting ( monthly and ad hoc).</a:t>
            </a:r>
          </a:p>
          <a:p>
            <a:r>
              <a:rPr lang="en-GB" sz="2200" dirty="0"/>
              <a:t>Transfers to other SU student groups.</a:t>
            </a:r>
          </a:p>
          <a:p>
            <a:r>
              <a:rPr lang="en-GB" sz="2200" dirty="0"/>
              <a:t>Pre-paid euro travel card ( for groups and clubs if traveling).</a:t>
            </a:r>
          </a:p>
          <a:p>
            <a:r>
              <a:rPr lang="en-GB" sz="2200" dirty="0"/>
              <a:t>Cash and carry account .</a:t>
            </a:r>
          </a:p>
        </p:txBody>
      </p:sp>
      <p:pic>
        <p:nvPicPr>
          <p:cNvPr id="18" name="Picture 17">
            <a:extLst>
              <a:ext uri="{FF2B5EF4-FFF2-40B4-BE49-F238E27FC236}">
                <a16:creationId xmlns:a16="http://schemas.microsoft.com/office/drawing/2014/main" id="{4925C59F-BC84-4D12-9774-A48C9B8456F7}"/>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7189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Fundraising</a:t>
            </a:r>
          </a:p>
        </p:txBody>
      </p:sp>
      <p:sp>
        <p:nvSpPr>
          <p:cNvPr id="3" name="Content Placeholder 2"/>
          <p:cNvSpPr>
            <a:spLocks noGrp="1"/>
          </p:cNvSpPr>
          <p:nvPr>
            <p:ph idx="1"/>
          </p:nvPr>
        </p:nvSpPr>
        <p:spPr>
          <a:xfrm>
            <a:off x="1114424" y="2318197"/>
            <a:ext cx="7900775" cy="3683358"/>
          </a:xfrm>
        </p:spPr>
        <p:txBody>
          <a:bodyPr anchor="ctr">
            <a:noAutofit/>
          </a:bodyPr>
          <a:lstStyle/>
          <a:p>
            <a:r>
              <a:rPr lang="en-GB" sz="2000" dirty="0"/>
              <a:t>Sports clubs are allowed to carry out fundraising for themselves. This can be done through an activity such as a bake sale, or through a collection at an event you hold. The only requirement for this is that you must let people know their money will be funding your group, and not any other  charity.</a:t>
            </a:r>
          </a:p>
          <a:p>
            <a:r>
              <a:rPr lang="en-GB" sz="2000" dirty="0"/>
              <a:t>Any money collected for your club through fundraising will be put into your account as the gross amount, with no VAT removed.</a:t>
            </a:r>
          </a:p>
          <a:p>
            <a:r>
              <a:rPr lang="en-GB" sz="2000" dirty="0"/>
              <a:t>Your club is also allowed to raise money for external charities, however this must always be organised through our RAG and Volunteering team, as they have the best knowledge of fundraising for charity, and will be able to help you organise your event and send the money to an appropriate charity when it is finished.</a:t>
            </a:r>
          </a:p>
          <a:p>
            <a:r>
              <a:rPr lang="en-GB" sz="2000" dirty="0">
                <a:hlinkClick r:id="rId3"/>
              </a:rPr>
              <a:t>ragstaff@bath.ac.uk</a:t>
            </a:r>
            <a:r>
              <a:rPr lang="en-GB" sz="2000" dirty="0"/>
              <a:t> is the email address to contact them if you have any questions.</a:t>
            </a:r>
          </a:p>
        </p:txBody>
      </p:sp>
      <p:pic>
        <p:nvPicPr>
          <p:cNvPr id="9" name="Picture 8">
            <a:extLst>
              <a:ext uri="{FF2B5EF4-FFF2-40B4-BE49-F238E27FC236}">
                <a16:creationId xmlns:a16="http://schemas.microsoft.com/office/drawing/2014/main" id="{C3C4449A-9901-4D83-A590-40DC97BE5685}"/>
              </a:ext>
            </a:extLst>
          </p:cNvPr>
          <p:cNvPicPr/>
          <p:nvPr/>
        </p:nvPicPr>
        <p:blipFill rotWithShape="1">
          <a:blip r:embed="rId4"/>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9258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Events and Socials</a:t>
            </a:r>
          </a:p>
        </p:txBody>
      </p:sp>
      <p:sp>
        <p:nvSpPr>
          <p:cNvPr id="3" name="Content Placeholder 2"/>
          <p:cNvSpPr>
            <a:spLocks noGrp="1"/>
          </p:cNvSpPr>
          <p:nvPr>
            <p:ph idx="1"/>
          </p:nvPr>
        </p:nvSpPr>
        <p:spPr>
          <a:xfrm>
            <a:off x="1114424" y="2318197"/>
            <a:ext cx="7900775" cy="3683358"/>
          </a:xfrm>
        </p:spPr>
        <p:txBody>
          <a:bodyPr anchor="ctr">
            <a:noAutofit/>
          </a:bodyPr>
          <a:lstStyle/>
          <a:p>
            <a:r>
              <a:rPr lang="en-GB" sz="2200" dirty="0"/>
              <a:t>If you are planning a big event with your group, then you will need to fill in an Event Planner with the Activities Office. They will be able to assist you with this and any requirements of the Event Committee to gain approval. </a:t>
            </a:r>
          </a:p>
          <a:p>
            <a:r>
              <a:rPr lang="en-GB" sz="2200" dirty="0"/>
              <a:t>The Activities Office can be contacted on :</a:t>
            </a:r>
            <a:r>
              <a:rPr lang="en-GB" sz="2200" dirty="0">
                <a:hlinkClick r:id="rId2"/>
              </a:rPr>
              <a:t>susocieties@bath.ac.uk</a:t>
            </a:r>
            <a:r>
              <a:rPr lang="en-GB" sz="2200" dirty="0"/>
              <a:t> and </a:t>
            </a:r>
            <a:r>
              <a:rPr lang="en-GB" sz="2200" dirty="0">
                <a:hlinkClick r:id="rId3"/>
              </a:rPr>
              <a:t>subathsport@bath.ac.uk</a:t>
            </a:r>
            <a:endParaRPr lang="en-GB" sz="2200" dirty="0"/>
          </a:p>
          <a:p>
            <a:r>
              <a:rPr lang="en-GB" sz="2200" dirty="0"/>
              <a:t>The main thing to remember is not to leave anything until the last minute!</a:t>
            </a:r>
          </a:p>
          <a:p>
            <a:r>
              <a:rPr lang="en-GB" sz="2200" dirty="0"/>
              <a:t>Tips for setting up an event can be found here -&gt; </a:t>
            </a:r>
            <a:r>
              <a:rPr lang="en-GB" sz="2200" dirty="0">
                <a:hlinkClick r:id="rId4" action="ppaction://hlinkfile"/>
              </a:rPr>
              <a:t>Events and Socials</a:t>
            </a:r>
            <a:endParaRPr lang="en-GB" sz="2200" dirty="0"/>
          </a:p>
        </p:txBody>
      </p:sp>
      <p:pic>
        <p:nvPicPr>
          <p:cNvPr id="17" name="Picture 16">
            <a:extLst>
              <a:ext uri="{FF2B5EF4-FFF2-40B4-BE49-F238E27FC236}">
                <a16:creationId xmlns:a16="http://schemas.microsoft.com/office/drawing/2014/main" id="{044A20EC-F343-4B87-AA62-FF09234118D6}"/>
              </a:ext>
            </a:extLst>
          </p:cNvPr>
          <p:cNvPicPr/>
          <p:nvPr/>
        </p:nvPicPr>
        <p:blipFill rotWithShape="1">
          <a:blip r:embed="rId5"/>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3236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AB4B30-C684-48D9-B0CD-22AA720056BA}"/>
              </a:ext>
            </a:extLst>
          </p:cNvPr>
          <p:cNvSpPr>
            <a:spLocks noGrp="1"/>
          </p:cNvSpPr>
          <p:nvPr>
            <p:ph type="title"/>
          </p:nvPr>
        </p:nvSpPr>
        <p:spPr>
          <a:xfrm>
            <a:off x="1114424" y="294538"/>
            <a:ext cx="8040460" cy="1033669"/>
          </a:xfrm>
        </p:spPr>
        <p:txBody>
          <a:bodyPr>
            <a:normAutofit/>
          </a:bodyPr>
          <a:lstStyle/>
          <a:p>
            <a:r>
              <a:rPr lang="en-GB" sz="3600" dirty="0">
                <a:solidFill>
                  <a:srgbClr val="FFFFFF"/>
                </a:solidFill>
              </a:rPr>
              <a:t>Authorisation Limits </a:t>
            </a:r>
          </a:p>
        </p:txBody>
      </p:sp>
      <p:graphicFrame>
        <p:nvGraphicFramePr>
          <p:cNvPr id="4" name="Table 3">
            <a:extLst>
              <a:ext uri="{FF2B5EF4-FFF2-40B4-BE49-F238E27FC236}">
                <a16:creationId xmlns:a16="http://schemas.microsoft.com/office/drawing/2014/main" id="{756AFEC5-65D1-4544-94FD-CE5AD54515F7}"/>
              </a:ext>
            </a:extLst>
          </p:cNvPr>
          <p:cNvGraphicFramePr>
            <a:graphicFrameLocks noGrp="1"/>
          </p:cNvGraphicFramePr>
          <p:nvPr>
            <p:extLst>
              <p:ext uri="{D42A27DB-BD31-4B8C-83A1-F6EECF244321}">
                <p14:modId xmlns:p14="http://schemas.microsoft.com/office/powerpoint/2010/main" val="3992956582"/>
              </p:ext>
            </p:extLst>
          </p:nvPr>
        </p:nvGraphicFramePr>
        <p:xfrm>
          <a:off x="681038" y="2041865"/>
          <a:ext cx="8543926" cy="4074848"/>
        </p:xfrm>
        <a:graphic>
          <a:graphicData uri="http://schemas.openxmlformats.org/drawingml/2006/table">
            <a:tbl>
              <a:tblPr/>
              <a:tblGrid>
                <a:gridCol w="988809">
                  <a:extLst>
                    <a:ext uri="{9D8B030D-6E8A-4147-A177-3AD203B41FA5}">
                      <a16:colId xmlns:a16="http://schemas.microsoft.com/office/drawing/2014/main" val="4257145487"/>
                    </a:ext>
                  </a:extLst>
                </a:gridCol>
                <a:gridCol w="1555314">
                  <a:extLst>
                    <a:ext uri="{9D8B030D-6E8A-4147-A177-3AD203B41FA5}">
                      <a16:colId xmlns:a16="http://schemas.microsoft.com/office/drawing/2014/main" val="333643262"/>
                    </a:ext>
                  </a:extLst>
                </a:gridCol>
                <a:gridCol w="1568188">
                  <a:extLst>
                    <a:ext uri="{9D8B030D-6E8A-4147-A177-3AD203B41FA5}">
                      <a16:colId xmlns:a16="http://schemas.microsoft.com/office/drawing/2014/main" val="1953562520"/>
                    </a:ext>
                  </a:extLst>
                </a:gridCol>
                <a:gridCol w="1658315">
                  <a:extLst>
                    <a:ext uri="{9D8B030D-6E8A-4147-A177-3AD203B41FA5}">
                      <a16:colId xmlns:a16="http://schemas.microsoft.com/office/drawing/2014/main" val="1147641547"/>
                    </a:ext>
                  </a:extLst>
                </a:gridCol>
                <a:gridCol w="1382787">
                  <a:extLst>
                    <a:ext uri="{9D8B030D-6E8A-4147-A177-3AD203B41FA5}">
                      <a16:colId xmlns:a16="http://schemas.microsoft.com/office/drawing/2014/main" val="365150401"/>
                    </a:ext>
                  </a:extLst>
                </a:gridCol>
                <a:gridCol w="1390513">
                  <a:extLst>
                    <a:ext uri="{9D8B030D-6E8A-4147-A177-3AD203B41FA5}">
                      <a16:colId xmlns:a16="http://schemas.microsoft.com/office/drawing/2014/main" val="2359243439"/>
                    </a:ext>
                  </a:extLst>
                </a:gridCol>
              </a:tblGrid>
              <a:tr h="204727">
                <a:tc>
                  <a:txBody>
                    <a:bodyPr/>
                    <a:lstStyle/>
                    <a:p>
                      <a:pPr algn="l" fontAlgn="b"/>
                      <a:r>
                        <a:rPr lang="en-GB" sz="1000" b="1" i="0" u="none" strike="noStrike">
                          <a:solidFill>
                            <a:srgbClr val="000000"/>
                          </a:solidFill>
                          <a:effectLst/>
                          <a:latin typeface="Calibri" panose="020F0502020204030204" pitchFamily="34" charset="0"/>
                        </a:rPr>
                        <a:t>Value £</a:t>
                      </a:r>
                    </a:p>
                  </a:txBody>
                  <a:tcPr marL="7730" marR="7730" marT="77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GB" sz="1000" b="1" i="0" u="none" strike="noStrike">
                          <a:solidFill>
                            <a:srgbClr val="000000"/>
                          </a:solidFill>
                          <a:effectLst/>
                          <a:latin typeface="Calibri" panose="020F0502020204030204" pitchFamily="34" charset="0"/>
                        </a:rPr>
                        <a:t>Authorised by :</a:t>
                      </a:r>
                    </a:p>
                  </a:txBody>
                  <a:tcPr marL="7730" marR="7730" marT="7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GB" sz="1000" b="1"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GB" sz="1000" b="1"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GB" sz="1000" b="1"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GB" sz="1000" b="1"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324362264"/>
                  </a:ext>
                </a:extLst>
              </a:tr>
              <a:tr h="204727">
                <a:tc>
                  <a:txBody>
                    <a:bodyPr/>
                    <a:lstStyle/>
                    <a:p>
                      <a:pPr algn="l" fontAlgn="b"/>
                      <a:r>
                        <a:rPr lang="en-GB" sz="1000" b="1" i="0" u="none" strike="noStrike">
                          <a:solidFill>
                            <a:srgbClr val="000000"/>
                          </a:solidFill>
                          <a:effectLst/>
                          <a:latin typeface="Calibri" panose="020F0502020204030204" pitchFamily="34" charset="0"/>
                        </a:rPr>
                        <a:t> </a:t>
                      </a:r>
                    </a:p>
                  </a:txBody>
                  <a:tcPr marL="7730" marR="7730" marT="77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GB" sz="1000" b="1" i="0" u="none" strike="noStrike">
                          <a:solidFill>
                            <a:srgbClr val="000000"/>
                          </a:solidFill>
                          <a:effectLst/>
                          <a:latin typeface="Calibri" panose="020F0502020204030204" pitchFamily="34" charset="0"/>
                        </a:rPr>
                        <a:t>All:</a:t>
                      </a:r>
                    </a:p>
                  </a:txBody>
                  <a:tcPr marL="7730" marR="7730" marT="7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GB" sz="1000" b="1" i="0" u="none" strike="noStrike">
                          <a:solidFill>
                            <a:srgbClr val="000000"/>
                          </a:solidFill>
                          <a:effectLst/>
                          <a:latin typeface="Calibri" panose="020F0502020204030204" pitchFamily="34" charset="0"/>
                        </a:rPr>
                        <a:t>Plus:</a:t>
                      </a:r>
                    </a:p>
                  </a:txBody>
                  <a:tcPr marL="7730" marR="7730" marT="7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GB" sz="1000" b="1" i="0" u="none" strike="noStrike">
                          <a:solidFill>
                            <a:srgbClr val="000000"/>
                          </a:solidFill>
                          <a:effectLst/>
                          <a:latin typeface="Calibri" panose="020F0502020204030204" pitchFamily="34" charset="0"/>
                        </a:rPr>
                        <a:t>Plus:</a:t>
                      </a:r>
                    </a:p>
                  </a:txBody>
                  <a:tcPr marL="7730" marR="7730" marT="7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GB" sz="1000" b="1" i="0" u="none" strike="noStrike">
                          <a:solidFill>
                            <a:srgbClr val="000000"/>
                          </a:solidFill>
                          <a:effectLst/>
                          <a:latin typeface="Calibri" panose="020F0502020204030204" pitchFamily="34" charset="0"/>
                        </a:rPr>
                        <a:t>Plus:</a:t>
                      </a:r>
                    </a:p>
                  </a:txBody>
                  <a:tcPr marL="7730" marR="7730" marT="7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GB" sz="1000" b="1" i="0" u="none" strike="noStrike">
                          <a:solidFill>
                            <a:srgbClr val="000000"/>
                          </a:solidFill>
                          <a:effectLst/>
                          <a:latin typeface="Calibri" panose="020F0502020204030204" pitchFamily="34" charset="0"/>
                        </a:rPr>
                        <a:t>Plus:</a:t>
                      </a:r>
                    </a:p>
                  </a:txBody>
                  <a:tcPr marL="7730" marR="7730" marT="77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15281611"/>
                  </a:ext>
                </a:extLst>
              </a:tr>
              <a:tr h="584938">
                <a:tc>
                  <a:txBody>
                    <a:bodyPr/>
                    <a:lstStyle/>
                    <a:p>
                      <a:pPr algn="l" fontAlgn="b"/>
                      <a:r>
                        <a:rPr lang="en-GB" sz="900" b="0" i="0" u="none" strike="noStrike">
                          <a:solidFill>
                            <a:srgbClr val="000000"/>
                          </a:solidFill>
                          <a:effectLst/>
                          <a:latin typeface="Calibri" panose="020F0502020204030204" pitchFamily="34" charset="0"/>
                        </a:rPr>
                        <a:t>£0-£500</a:t>
                      </a:r>
                    </a:p>
                  </a:txBody>
                  <a:tcPr marL="7730" marR="7730" marT="773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Student group/club Treasurer </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or</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Chairperson</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Executive treasurer</a:t>
                      </a:r>
                      <a:br>
                        <a:rPr lang="en-GB" sz="900" b="0" i="0"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or ( in their absence)</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SUSOC or SUSports staff</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711649"/>
                  </a:ext>
                </a:extLst>
              </a:tr>
              <a:tr h="182739">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8595"/>
                  </a:ext>
                </a:extLst>
              </a:tr>
              <a:tr h="584938">
                <a:tc>
                  <a:txBody>
                    <a:bodyPr/>
                    <a:lstStyle/>
                    <a:p>
                      <a:pPr algn="l" fontAlgn="b"/>
                      <a:r>
                        <a:rPr lang="en-GB" sz="900" b="0" i="0" u="none" strike="noStrike">
                          <a:solidFill>
                            <a:srgbClr val="000000"/>
                          </a:solidFill>
                          <a:effectLst/>
                          <a:latin typeface="Calibri" panose="020F0502020204030204" pitchFamily="34" charset="0"/>
                        </a:rPr>
                        <a:t>£501 to £2,500</a:t>
                      </a:r>
                    </a:p>
                  </a:txBody>
                  <a:tcPr marL="7730" marR="7730" marT="773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Student group/club Treasurer </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or</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Chairperson</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Executive treasurer</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8657"/>
                  </a:ext>
                </a:extLst>
              </a:tr>
              <a:tr h="182739">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541787"/>
                  </a:ext>
                </a:extLst>
              </a:tr>
              <a:tr h="584938">
                <a:tc>
                  <a:txBody>
                    <a:bodyPr/>
                    <a:lstStyle/>
                    <a:p>
                      <a:pPr algn="l" fontAlgn="b"/>
                      <a:r>
                        <a:rPr lang="en-GB" sz="900" b="0" i="0" u="none" strike="noStrike">
                          <a:solidFill>
                            <a:srgbClr val="000000"/>
                          </a:solidFill>
                          <a:effectLst/>
                          <a:latin typeface="Calibri" panose="020F0502020204030204" pitchFamily="34" charset="0"/>
                        </a:rPr>
                        <a:t>£2,501 to £5,000</a:t>
                      </a:r>
                    </a:p>
                  </a:txBody>
                  <a:tcPr marL="7730" marR="7730" marT="773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Student group/club Treasurer </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or</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Chairperson</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Calibri" panose="020F0502020204030204" pitchFamily="34" charset="0"/>
                        </a:rPr>
                        <a:t>_</a:t>
                      </a:r>
                    </a:p>
                  </a:txBody>
                  <a:tcPr marL="7730" marR="7730" marT="77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SU Area Officer ( Zoe or Elizabeth)</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960740"/>
                  </a:ext>
                </a:extLst>
              </a:tr>
              <a:tr h="182739">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960955"/>
                  </a:ext>
                </a:extLst>
              </a:tr>
              <a:tr h="584938">
                <a:tc>
                  <a:txBody>
                    <a:bodyPr/>
                    <a:lstStyle/>
                    <a:p>
                      <a:pPr algn="l" fontAlgn="b"/>
                      <a:r>
                        <a:rPr lang="en-GB" sz="900" b="0" i="0" u="none" strike="noStrike">
                          <a:solidFill>
                            <a:srgbClr val="000000"/>
                          </a:solidFill>
                          <a:effectLst/>
                          <a:latin typeface="Calibri" panose="020F0502020204030204" pitchFamily="34" charset="0"/>
                        </a:rPr>
                        <a:t>£5,001 to £10,000</a:t>
                      </a:r>
                    </a:p>
                  </a:txBody>
                  <a:tcPr marL="7730" marR="7730" marT="773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Student group/club Treasurer </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or</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Chairperson</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Calibri" panose="020F0502020204030204" pitchFamily="34" charset="0"/>
                        </a:rPr>
                        <a:t>_</a:t>
                      </a:r>
                    </a:p>
                  </a:txBody>
                  <a:tcPr marL="7730" marR="7730" marT="77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SU Area Officer ( Zoe or Elizabeth)</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Budget Manager</a:t>
                      </a:r>
                      <a:br>
                        <a:rPr lang="en-GB" sz="900" b="0" i="0"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or ( in their absence)</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Finance Manager</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068842"/>
                  </a:ext>
                </a:extLst>
              </a:tr>
              <a:tr h="182739">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7730" marR="7730" marT="773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303278"/>
                  </a:ext>
                </a:extLst>
              </a:tr>
              <a:tr h="594686">
                <a:tc>
                  <a:txBody>
                    <a:bodyPr/>
                    <a:lstStyle/>
                    <a:p>
                      <a:pPr algn="l" fontAlgn="b"/>
                      <a:r>
                        <a:rPr lang="en-GB" sz="900" b="0" i="0" u="none" strike="noStrike">
                          <a:solidFill>
                            <a:srgbClr val="000000"/>
                          </a:solidFill>
                          <a:effectLst/>
                          <a:latin typeface="Calibri" panose="020F0502020204030204" pitchFamily="34" charset="0"/>
                        </a:rPr>
                        <a:t>Above £10,001</a:t>
                      </a:r>
                    </a:p>
                  </a:txBody>
                  <a:tcPr marL="7730" marR="7730" marT="773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Student group/club Treasurer </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or</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Chairperson</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Calibri" panose="020F0502020204030204" pitchFamily="34" charset="0"/>
                        </a:rPr>
                        <a:t>_</a:t>
                      </a:r>
                    </a:p>
                  </a:txBody>
                  <a:tcPr marL="7730" marR="7730" marT="77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SU Area Officer ( Zoe or Elizabeth)</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Budget Manager</a:t>
                      </a:r>
                      <a:br>
                        <a:rPr lang="en-GB" sz="900" b="0" i="0"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or ( in their absence)</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Finance Manager</a:t>
                      </a:r>
                    </a:p>
                  </a:txBody>
                  <a:tcPr marL="7730" marR="7730" marT="773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Chief Executive </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or</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Head of finance</a:t>
                      </a:r>
                    </a:p>
                  </a:txBody>
                  <a:tcPr marL="7730" marR="7730" marT="773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833450"/>
                  </a:ext>
                </a:extLst>
              </a:tr>
            </a:tbl>
          </a:graphicData>
        </a:graphic>
      </p:graphicFrame>
    </p:spTree>
    <p:extLst>
      <p:ext uri="{BB962C8B-B14F-4D97-AF65-F5344CB8AC3E}">
        <p14:creationId xmlns:p14="http://schemas.microsoft.com/office/powerpoint/2010/main" val="4078020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Questions and useful sources</a:t>
            </a:r>
          </a:p>
        </p:txBody>
      </p:sp>
      <p:sp>
        <p:nvSpPr>
          <p:cNvPr id="3" name="Content Placeholder 2"/>
          <p:cNvSpPr>
            <a:spLocks noGrp="1"/>
          </p:cNvSpPr>
          <p:nvPr>
            <p:ph idx="1"/>
          </p:nvPr>
        </p:nvSpPr>
        <p:spPr>
          <a:xfrm>
            <a:off x="1114424" y="2318197"/>
            <a:ext cx="7900775" cy="3683358"/>
          </a:xfrm>
        </p:spPr>
        <p:txBody>
          <a:bodyPr anchor="ctr">
            <a:normAutofit fontScale="92500" lnSpcReduction="10000"/>
          </a:bodyPr>
          <a:lstStyle/>
          <a:p>
            <a:r>
              <a:rPr lang="en-GB" sz="1800" dirty="0"/>
              <a:t>Finance can be a little confusing if you haven’t encountered it before, so if you have any questions please ask.</a:t>
            </a:r>
          </a:p>
          <a:p>
            <a:r>
              <a:rPr lang="en-GB" sz="1800" dirty="0"/>
              <a:t>Finance questions to : </a:t>
            </a:r>
            <a:r>
              <a:rPr lang="en-GB" sz="1800" dirty="0">
                <a:hlinkClick r:id="rId3"/>
              </a:rPr>
              <a:t>sufinance@bath.ac.uk</a:t>
            </a:r>
            <a:r>
              <a:rPr lang="en-GB" sz="1800" dirty="0"/>
              <a:t> </a:t>
            </a:r>
          </a:p>
          <a:p>
            <a:r>
              <a:rPr lang="en-GB" sz="1800" dirty="0"/>
              <a:t> Student groups : </a:t>
            </a:r>
            <a:r>
              <a:rPr lang="en-GB" sz="1800" dirty="0">
                <a:hlinkClick r:id="rId4"/>
              </a:rPr>
              <a:t>susocieties@bath.ac.uk</a:t>
            </a:r>
            <a:endParaRPr lang="en-GB" sz="1800" dirty="0"/>
          </a:p>
          <a:p>
            <a:r>
              <a:rPr lang="en-GB" sz="1800" dirty="0"/>
              <a:t> Sports clubs: </a:t>
            </a:r>
            <a:r>
              <a:rPr lang="en-GB" sz="1800" dirty="0">
                <a:hlinkClick r:id="rId5"/>
              </a:rPr>
              <a:t>subathsport@bath.ac.uk</a:t>
            </a:r>
            <a:endParaRPr lang="en-GB" sz="1800" dirty="0"/>
          </a:p>
          <a:p>
            <a:r>
              <a:rPr lang="en-GB" sz="1800" dirty="0"/>
              <a:t>SU website finance pages: </a:t>
            </a:r>
            <a:r>
              <a:rPr lang="en-GB" sz="1800" dirty="0">
                <a:hlinkClick r:id="rId6"/>
              </a:rPr>
              <a:t>Finance (thesubath.com)</a:t>
            </a:r>
            <a:endParaRPr lang="en-GB" sz="1800" dirty="0"/>
          </a:p>
          <a:p>
            <a:r>
              <a:rPr lang="en-GB" sz="1800" dirty="0"/>
              <a:t>Coding manual :  </a:t>
            </a:r>
          </a:p>
          <a:p>
            <a:pPr>
              <a:buFontTx/>
              <a:buChar char="-"/>
            </a:pPr>
            <a:r>
              <a:rPr lang="en-GB" sz="1800" dirty="0">
                <a:hlinkClick r:id="rId7"/>
              </a:rPr>
              <a:t>Societies</a:t>
            </a:r>
            <a:endParaRPr lang="en-GB" sz="1800" dirty="0"/>
          </a:p>
          <a:p>
            <a:pPr>
              <a:buFontTx/>
              <a:buChar char="-"/>
            </a:pPr>
            <a:r>
              <a:rPr lang="en-GB" sz="1800" dirty="0">
                <a:hlinkClick r:id="rId8"/>
              </a:rPr>
              <a:t>Sports</a:t>
            </a:r>
            <a:endParaRPr lang="en-GB" sz="1800" dirty="0"/>
          </a:p>
          <a:p>
            <a:pPr>
              <a:buFontTx/>
              <a:buChar char="-"/>
            </a:pPr>
            <a:r>
              <a:rPr lang="en-GB" sz="1800" dirty="0">
                <a:hlinkClick r:id="rId9"/>
              </a:rPr>
              <a:t>Student Groups</a:t>
            </a:r>
            <a:endParaRPr lang="en-GB" sz="1800" dirty="0"/>
          </a:p>
          <a:p>
            <a:r>
              <a:rPr lang="en-GB" sz="1800" dirty="0"/>
              <a:t>Authorisation limits can be found </a:t>
            </a:r>
            <a:r>
              <a:rPr lang="en-GB" sz="1800" dirty="0">
                <a:hlinkClick r:id="rId10"/>
              </a:rPr>
              <a:t>here</a:t>
            </a:r>
            <a:endParaRPr lang="en-GB" sz="1800" dirty="0"/>
          </a:p>
          <a:p>
            <a:r>
              <a:rPr lang="en-GB" sz="1800" dirty="0"/>
              <a:t>eXpenses365 training pack </a:t>
            </a:r>
          </a:p>
          <a:p>
            <a:endParaRPr lang="en-GB" sz="1800" dirty="0"/>
          </a:p>
          <a:p>
            <a:endParaRPr lang="en-GB" sz="1800" dirty="0"/>
          </a:p>
          <a:p>
            <a:pPr marL="0" indent="0">
              <a:buNone/>
            </a:pPr>
            <a:endParaRPr lang="en-GB" sz="1800" dirty="0"/>
          </a:p>
        </p:txBody>
      </p:sp>
      <p:pic>
        <p:nvPicPr>
          <p:cNvPr id="9" name="Picture 8">
            <a:extLst>
              <a:ext uri="{FF2B5EF4-FFF2-40B4-BE49-F238E27FC236}">
                <a16:creationId xmlns:a16="http://schemas.microsoft.com/office/drawing/2014/main" id="{294DA17C-3660-4C61-A721-4C251937761C}"/>
              </a:ext>
            </a:extLst>
          </p:cNvPr>
          <p:cNvPicPr/>
          <p:nvPr/>
        </p:nvPicPr>
        <p:blipFill rotWithShape="1">
          <a:blip r:embed="rId11"/>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909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Important- responsibilities</a:t>
            </a:r>
          </a:p>
        </p:txBody>
      </p:sp>
      <p:sp>
        <p:nvSpPr>
          <p:cNvPr id="3" name="Content Placeholder 2"/>
          <p:cNvSpPr>
            <a:spLocks noGrp="1"/>
          </p:cNvSpPr>
          <p:nvPr>
            <p:ph idx="1"/>
          </p:nvPr>
        </p:nvSpPr>
        <p:spPr>
          <a:xfrm>
            <a:off x="1114424" y="2318197"/>
            <a:ext cx="7900775" cy="3683358"/>
          </a:xfrm>
        </p:spPr>
        <p:txBody>
          <a:bodyPr anchor="ctr">
            <a:normAutofit/>
          </a:bodyPr>
          <a:lstStyle/>
          <a:p>
            <a:r>
              <a:rPr lang="en-GB" sz="2200" dirty="0"/>
              <a:t>It’s really important that all financial transactions for your  club  go through the SU.</a:t>
            </a:r>
          </a:p>
          <a:p>
            <a:r>
              <a:rPr lang="en-GB" sz="2200" dirty="0"/>
              <a:t>If you make transactions outside of the SU (such as one member of a club collecting money from everyone for a trip, and then paying for it out of their personal account) this could result in disciplinary action against your club.</a:t>
            </a:r>
          </a:p>
          <a:p>
            <a:r>
              <a:rPr lang="en-GB" sz="2200" dirty="0"/>
              <a:t>If you ever have any questions please come to the SU Finance Office or email </a:t>
            </a:r>
            <a:r>
              <a:rPr lang="en-GB" sz="2200" dirty="0">
                <a:hlinkClick r:id="rId3"/>
              </a:rPr>
              <a:t>sufinance@bath.ac.uk</a:t>
            </a:r>
            <a:r>
              <a:rPr lang="en-GB" sz="2200" dirty="0"/>
              <a:t> to ask. We’re always happy to help you out</a:t>
            </a:r>
            <a:r>
              <a:rPr lang="en-GB" sz="1800" dirty="0"/>
              <a:t>!</a:t>
            </a:r>
          </a:p>
        </p:txBody>
      </p:sp>
      <p:pic>
        <p:nvPicPr>
          <p:cNvPr id="9" name="Picture 8">
            <a:extLst>
              <a:ext uri="{FF2B5EF4-FFF2-40B4-BE49-F238E27FC236}">
                <a16:creationId xmlns:a16="http://schemas.microsoft.com/office/drawing/2014/main" id="{2C30F21A-9835-41CB-B269-7933D2DB1CB0}"/>
              </a:ext>
            </a:extLst>
          </p:cNvPr>
          <p:cNvPicPr/>
          <p:nvPr/>
        </p:nvPicPr>
        <p:blipFill rotWithShape="1">
          <a:blip r:embed="rId4"/>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98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Being a Chair/Treasurer</a:t>
            </a:r>
          </a:p>
        </p:txBody>
      </p:sp>
      <p:sp>
        <p:nvSpPr>
          <p:cNvPr id="3" name="Content Placeholder 2"/>
          <p:cNvSpPr>
            <a:spLocks noGrp="1"/>
          </p:cNvSpPr>
          <p:nvPr>
            <p:ph idx="1"/>
          </p:nvPr>
        </p:nvSpPr>
        <p:spPr>
          <a:xfrm>
            <a:off x="1114424" y="2318197"/>
            <a:ext cx="7900775" cy="3683358"/>
          </a:xfrm>
        </p:spPr>
        <p:txBody>
          <a:bodyPr anchor="ctr">
            <a:normAutofit fontScale="92500"/>
          </a:bodyPr>
          <a:lstStyle/>
          <a:p>
            <a:r>
              <a:rPr lang="en-GB" sz="2200" dirty="0"/>
              <a:t>As the Chair/Treasurer of your club, you are in charge of the transactions going through your club’s account.</a:t>
            </a:r>
          </a:p>
          <a:p>
            <a:r>
              <a:rPr lang="en-GB" sz="2200" dirty="0"/>
              <a:t>All transaction for your club needs to be approved by you (only one of you, not both)</a:t>
            </a:r>
          </a:p>
          <a:p>
            <a:r>
              <a:rPr lang="en-GB" sz="2200" dirty="0"/>
              <a:t>You will have to keep track of your funds, so that you don’t approve too many expenses and overspend.</a:t>
            </a:r>
          </a:p>
          <a:p>
            <a:r>
              <a:rPr lang="en-GB" sz="2200" dirty="0"/>
              <a:t>Whilst one of you must approve claims for other people in your club, you CANNOT approve your own claims. If you are the Chair and need to claim some money from your group, it will need to be signed off by the Treasurer, and vice versa.</a:t>
            </a:r>
          </a:p>
          <a:p>
            <a:r>
              <a:rPr lang="en-GB" sz="2200" dirty="0"/>
              <a:t>Over certain limits , other officers will need to approve transactions.</a:t>
            </a:r>
          </a:p>
          <a:p>
            <a:endParaRPr lang="en-GB" sz="1800" dirty="0"/>
          </a:p>
        </p:txBody>
      </p:sp>
      <p:pic>
        <p:nvPicPr>
          <p:cNvPr id="9" name="Picture 8">
            <a:extLst>
              <a:ext uri="{FF2B5EF4-FFF2-40B4-BE49-F238E27FC236}">
                <a16:creationId xmlns:a16="http://schemas.microsoft.com/office/drawing/2014/main" id="{D192056A-704E-4DB7-B272-5CBF87729246}"/>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380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Your ‘account’</a:t>
            </a:r>
          </a:p>
        </p:txBody>
      </p:sp>
      <p:sp>
        <p:nvSpPr>
          <p:cNvPr id="3" name="Content Placeholder 2"/>
          <p:cNvSpPr>
            <a:spLocks noGrp="1"/>
          </p:cNvSpPr>
          <p:nvPr>
            <p:ph idx="1"/>
          </p:nvPr>
        </p:nvSpPr>
        <p:spPr>
          <a:xfrm>
            <a:off x="1114424" y="2318197"/>
            <a:ext cx="7900775" cy="3683358"/>
          </a:xfrm>
        </p:spPr>
        <p:txBody>
          <a:bodyPr anchor="ctr">
            <a:noAutofit/>
          </a:bodyPr>
          <a:lstStyle/>
          <a:p>
            <a:r>
              <a:rPr lang="en-GB" sz="2100" dirty="0"/>
              <a:t>Clubs within the SU do not have their own physical bank account, instead everyone has a defined ‘ account’- sometime referred to as ‘budgets’ - within the SU’s accounts.</a:t>
            </a:r>
          </a:p>
          <a:p>
            <a:r>
              <a:rPr lang="en-GB" sz="2100" dirty="0"/>
              <a:t>These accounts are identified by  </a:t>
            </a:r>
            <a:r>
              <a:rPr lang="en-GB" sz="2100" b="1" dirty="0"/>
              <a:t>department codes.</a:t>
            </a:r>
          </a:p>
          <a:p>
            <a:r>
              <a:rPr lang="en-GB" sz="2100" dirty="0"/>
              <a:t>At the end of the session you will be able to pick up a handout for all student groups and sports clubs which will show you the specific codes that apply to you – they are also available </a:t>
            </a:r>
            <a:r>
              <a:rPr lang="en-GB" sz="2100" dirty="0">
                <a:hlinkClick r:id="rId3"/>
              </a:rPr>
              <a:t>here</a:t>
            </a:r>
            <a:r>
              <a:rPr lang="en-GB" sz="2100" dirty="0"/>
              <a:t>.</a:t>
            </a:r>
          </a:p>
          <a:p>
            <a:r>
              <a:rPr lang="en-GB" sz="2100" dirty="0"/>
              <a:t>Make sure you keep these to hand, if an item is coded incorrectly it can slow down the processing, or could mean that your group is wrongly charged (</a:t>
            </a:r>
            <a:r>
              <a:rPr lang="en-GB" sz="2100" i="1" dirty="0"/>
              <a:t>the coding manual is available on line and we have copies in the finance office).</a:t>
            </a:r>
          </a:p>
        </p:txBody>
      </p:sp>
      <p:pic>
        <p:nvPicPr>
          <p:cNvPr id="9" name="Picture 8">
            <a:extLst>
              <a:ext uri="{FF2B5EF4-FFF2-40B4-BE49-F238E27FC236}">
                <a16:creationId xmlns:a16="http://schemas.microsoft.com/office/drawing/2014/main" id="{D3F05F43-35FF-4027-8D98-B3F20D292572}"/>
              </a:ext>
            </a:extLst>
          </p:cNvPr>
          <p:cNvPicPr/>
          <p:nvPr/>
        </p:nvPicPr>
        <p:blipFill rotWithShape="1">
          <a:blip r:embed="rId4"/>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175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Spending Your Money</a:t>
            </a:r>
          </a:p>
        </p:txBody>
      </p:sp>
      <p:sp>
        <p:nvSpPr>
          <p:cNvPr id="3" name="Content Placeholder 2"/>
          <p:cNvSpPr>
            <a:spLocks noGrp="1"/>
          </p:cNvSpPr>
          <p:nvPr>
            <p:ph idx="1"/>
          </p:nvPr>
        </p:nvSpPr>
        <p:spPr>
          <a:xfrm>
            <a:off x="1114424" y="2318197"/>
            <a:ext cx="7900775" cy="3683358"/>
          </a:xfrm>
        </p:spPr>
        <p:txBody>
          <a:bodyPr anchor="ctr">
            <a:normAutofit/>
          </a:bodyPr>
          <a:lstStyle/>
          <a:p>
            <a:r>
              <a:rPr lang="en-GB" sz="2100" dirty="0"/>
              <a:t>The money in your club account belongs to you, however depending on where it came from, there may be some restrictions on how you can spend it.</a:t>
            </a:r>
          </a:p>
          <a:p>
            <a:r>
              <a:rPr lang="en-GB" sz="2100" dirty="0"/>
              <a:t>If the money has been raised by the club  then you can decide how to spend it as long as it is for the benefit of all members and is in accordance with the purpose of the club. </a:t>
            </a:r>
          </a:p>
          <a:p>
            <a:r>
              <a:rPr lang="en-GB" sz="2100" dirty="0"/>
              <a:t>If it is funding (budget) from the SU, then it will have been allocated for a specific purpose e.g. equipment maintenance. </a:t>
            </a:r>
          </a:p>
          <a:p>
            <a:r>
              <a:rPr lang="en-GB" sz="2100" dirty="0"/>
              <a:t>All payments will be checked to ensure compliance with the above.</a:t>
            </a:r>
          </a:p>
        </p:txBody>
      </p:sp>
      <p:pic>
        <p:nvPicPr>
          <p:cNvPr id="9" name="Picture 8">
            <a:extLst>
              <a:ext uri="{FF2B5EF4-FFF2-40B4-BE49-F238E27FC236}">
                <a16:creationId xmlns:a16="http://schemas.microsoft.com/office/drawing/2014/main" id="{7D8297F0-13BB-4F74-9414-9CB6CD6FDFF9}"/>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518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How To Spend Your Money</a:t>
            </a:r>
          </a:p>
        </p:txBody>
      </p:sp>
      <p:sp>
        <p:nvSpPr>
          <p:cNvPr id="3" name="Content Placeholder 2"/>
          <p:cNvSpPr>
            <a:spLocks noGrp="1"/>
          </p:cNvSpPr>
          <p:nvPr>
            <p:ph idx="1"/>
          </p:nvPr>
        </p:nvSpPr>
        <p:spPr>
          <a:xfrm>
            <a:off x="1114424" y="2318197"/>
            <a:ext cx="7900775" cy="3683358"/>
          </a:xfrm>
        </p:spPr>
        <p:txBody>
          <a:bodyPr anchor="ctr">
            <a:noAutofit/>
          </a:bodyPr>
          <a:lstStyle/>
          <a:p>
            <a:r>
              <a:rPr lang="en-GB" sz="2200" dirty="0"/>
              <a:t>There are a number of ways for you to access and spend money from your club account. These include:</a:t>
            </a:r>
          </a:p>
          <a:p>
            <a:pPr marL="0" indent="0">
              <a:buNone/>
            </a:pPr>
            <a:r>
              <a:rPr lang="en-GB" sz="2200" dirty="0"/>
              <a:t> - Paying a supplier for goods or services.</a:t>
            </a:r>
          </a:p>
          <a:p>
            <a:pPr marL="0" indent="0">
              <a:buNone/>
            </a:pPr>
            <a:r>
              <a:rPr lang="en-GB" sz="2200" dirty="0"/>
              <a:t> - Credit Card payments.</a:t>
            </a:r>
          </a:p>
          <a:p>
            <a:pPr marL="0" indent="0">
              <a:buNone/>
            </a:pPr>
            <a:r>
              <a:rPr lang="en-GB" sz="2200" dirty="0"/>
              <a:t> - Orders through Amazon.</a:t>
            </a:r>
          </a:p>
          <a:p>
            <a:pPr marL="0" indent="0">
              <a:buNone/>
            </a:pPr>
            <a:r>
              <a:rPr lang="en-GB" sz="2200" dirty="0"/>
              <a:t> - A claim for reimbursement by a member of the club ( limited in value)</a:t>
            </a:r>
          </a:p>
          <a:p>
            <a:pPr marL="0" indent="0">
              <a:buNone/>
            </a:pPr>
            <a:r>
              <a:rPr lang="en-GB" sz="2200" dirty="0"/>
              <a:t> - A transfer can be made to/from another SU group</a:t>
            </a:r>
          </a:p>
          <a:p>
            <a:pPr marL="0" indent="0">
              <a:buNone/>
            </a:pPr>
            <a:r>
              <a:rPr lang="en-GB" sz="2200" dirty="0"/>
              <a:t> We can not provide cash for you to make payments, as all transactions need to be documented and fully tracked or audited. </a:t>
            </a:r>
          </a:p>
        </p:txBody>
      </p:sp>
      <p:pic>
        <p:nvPicPr>
          <p:cNvPr id="9" name="Picture 8">
            <a:extLst>
              <a:ext uri="{FF2B5EF4-FFF2-40B4-BE49-F238E27FC236}">
                <a16:creationId xmlns:a16="http://schemas.microsoft.com/office/drawing/2014/main" id="{61BEAA00-4939-4D0E-9EB1-47DA4C8198AA}"/>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758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vert="horz" lIns="91440" tIns="45720" rIns="91440" bIns="45720" rtlCol="0" anchor="ctr">
            <a:normAutofit/>
          </a:bodyPr>
          <a:lstStyle/>
          <a:p>
            <a:pPr defTabSz="914400"/>
            <a:r>
              <a:rPr lang="en-US" sz="3600" kern="1200">
                <a:solidFill>
                  <a:srgbClr val="FFFFFF"/>
                </a:solidFill>
                <a:latin typeface="+mj-lt"/>
                <a:ea typeface="+mj-ea"/>
                <a:cs typeface="+mj-cs"/>
              </a:rPr>
              <a:t>Invoice Payments</a:t>
            </a:r>
          </a:p>
        </p:txBody>
      </p:sp>
      <p:sp>
        <p:nvSpPr>
          <p:cNvPr id="3" name="TextBox 2">
            <a:extLst>
              <a:ext uri="{FF2B5EF4-FFF2-40B4-BE49-F238E27FC236}">
                <a16:creationId xmlns:a16="http://schemas.microsoft.com/office/drawing/2014/main" id="{3A42C1E6-28A1-499A-819A-ECADC0447594}"/>
              </a:ext>
            </a:extLst>
          </p:cNvPr>
          <p:cNvSpPr txBox="1"/>
          <p:nvPr/>
        </p:nvSpPr>
        <p:spPr>
          <a:xfrm>
            <a:off x="1114424" y="2318197"/>
            <a:ext cx="7900775" cy="3683358"/>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100" dirty="0"/>
              <a:t>When you receive an invoice from a supplier it must be authorised by you -the Chair or Treasurer AND the Executive Treasurer – see ‘Authorisation limits schedule’.</a:t>
            </a:r>
          </a:p>
          <a:p>
            <a:pPr marL="285750" indent="-228600">
              <a:lnSpc>
                <a:spcPct val="90000"/>
              </a:lnSpc>
              <a:spcAft>
                <a:spcPts val="600"/>
              </a:spcAft>
              <a:buFont typeface="Arial" panose="020B0604020202020204" pitchFamily="34" charset="0"/>
              <a:buChar char="•"/>
            </a:pPr>
            <a:r>
              <a:rPr lang="en-US" sz="2100" dirty="0"/>
              <a:t> This can either be a paper copy ,duly signed by both ,and dated or an email to </a:t>
            </a:r>
            <a:r>
              <a:rPr lang="en-US" sz="2100" dirty="0">
                <a:hlinkClick r:id="rId2"/>
              </a:rPr>
              <a:t>sufinance@bath.ac.uk</a:t>
            </a:r>
            <a:r>
              <a:rPr lang="en-US" sz="2100" dirty="0"/>
              <a:t> stating authorisation for payment ( again from both).</a:t>
            </a:r>
          </a:p>
          <a:p>
            <a:pPr marL="285750" indent="-228600">
              <a:lnSpc>
                <a:spcPct val="90000"/>
              </a:lnSpc>
              <a:spcAft>
                <a:spcPts val="600"/>
              </a:spcAft>
              <a:buFont typeface="Arial" panose="020B0604020202020204" pitchFamily="34" charset="0"/>
              <a:buChar char="•"/>
            </a:pPr>
            <a:r>
              <a:rPr lang="en-US" sz="2100" dirty="0"/>
              <a:t>Once we have received the fully authorised invoice, we will make payment.</a:t>
            </a:r>
          </a:p>
          <a:p>
            <a:pPr marL="285750" indent="-228600">
              <a:lnSpc>
                <a:spcPct val="90000"/>
              </a:lnSpc>
              <a:spcAft>
                <a:spcPts val="600"/>
              </a:spcAft>
              <a:buFont typeface="Arial" panose="020B0604020202020204" pitchFamily="34" charset="0"/>
              <a:buChar char="•"/>
            </a:pPr>
            <a:r>
              <a:rPr lang="en-US" sz="2100" dirty="0"/>
              <a:t>If the supplier is being used for the first time , we will contact them to get their bank and contact details.</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1552D58A-77E7-42A0-A4A5-90DF92690765}"/>
              </a:ext>
            </a:extLst>
          </p:cNvPr>
          <p:cNvPicPr/>
          <p:nvPr/>
        </p:nvPicPr>
        <p:blipFill rotWithShape="1">
          <a:blip r:embed="rId3"/>
          <a:srcRect l="11399" t="76271" r="81982" b="14894"/>
          <a:stretch/>
        </p:blipFill>
        <p:spPr bwMode="auto">
          <a:xfrm>
            <a:off x="166686" y="5953393"/>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6772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1871</TotalTime>
  <Words>4109</Words>
  <Application>Microsoft Office PowerPoint</Application>
  <PresentationFormat>A4 Paper (210x297 mm)</PresentationFormat>
  <Paragraphs>284</Paragraphs>
  <Slides>33</Slides>
  <Notes>23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SU Finance Training</vt:lpstr>
      <vt:lpstr>Welcome to Finance Training!</vt:lpstr>
      <vt:lpstr>Things we do</vt:lpstr>
      <vt:lpstr>Important- responsibilities</vt:lpstr>
      <vt:lpstr>Being a Chair/Treasurer</vt:lpstr>
      <vt:lpstr>Your ‘account’</vt:lpstr>
      <vt:lpstr>Spending Your Money</vt:lpstr>
      <vt:lpstr>How To Spend Your Money</vt:lpstr>
      <vt:lpstr>Invoice Payments</vt:lpstr>
      <vt:lpstr>Claiming back money</vt:lpstr>
      <vt:lpstr>Expense365</vt:lpstr>
      <vt:lpstr>Internal forms</vt:lpstr>
      <vt:lpstr>Interactive Orange Form</vt:lpstr>
      <vt:lpstr>Interactive Blue Form</vt:lpstr>
      <vt:lpstr>Interactive Yellow Form</vt:lpstr>
      <vt:lpstr>Income - How to pay into your account</vt:lpstr>
      <vt:lpstr>Online Products</vt:lpstr>
      <vt:lpstr>Raising an Invoice</vt:lpstr>
      <vt:lpstr>VAT (Value Added Tax)</vt:lpstr>
      <vt:lpstr>VAT</vt:lpstr>
      <vt:lpstr>VAT</vt:lpstr>
      <vt:lpstr>VAT (Sports)</vt:lpstr>
      <vt:lpstr>VAT (Sports)</vt:lpstr>
      <vt:lpstr>The TOMS Scheme</vt:lpstr>
      <vt:lpstr>Ledgers</vt:lpstr>
      <vt:lpstr>Ledger - example</vt:lpstr>
      <vt:lpstr>Expense365</vt:lpstr>
      <vt:lpstr>Alumni Fund</vt:lpstr>
      <vt:lpstr>Sponsorship</vt:lpstr>
      <vt:lpstr>Fundraising</vt:lpstr>
      <vt:lpstr>Events and Socials</vt:lpstr>
      <vt:lpstr>Authorisation Limits </vt:lpstr>
      <vt:lpstr>Questions and useful sources</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McWilliams</dc:creator>
  <cp:lastModifiedBy>Ruth Haynes</cp:lastModifiedBy>
  <cp:revision>107</cp:revision>
  <cp:lastPrinted>2021-09-17T08:53:57Z</cp:lastPrinted>
  <dcterms:created xsi:type="dcterms:W3CDTF">2018-11-27T13:20:09Z</dcterms:created>
  <dcterms:modified xsi:type="dcterms:W3CDTF">2021-09-17T12:43:18Z</dcterms:modified>
</cp:coreProperties>
</file>