
<file path=[Content_Types].xml><?xml version="1.0" encoding="utf-8"?>
<Types xmlns="http://schemas.openxmlformats.org/package/2006/content-types">
  <Default Extension="jpeg" ContentType="image/jpeg"/>
  <Default Extension="jpg" ContentType="image/jpeg"/>
  <Default Extension="MOV" ContentType="video/quicktime"/>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0.jpg" ContentType="image/png"/>
  <Override PartName="/ppt/media/image1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6"/>
  </p:notesMasterIdLst>
  <p:sldIdLst>
    <p:sldId id="298" r:id="rId2"/>
    <p:sldId id="299" r:id="rId3"/>
    <p:sldId id="304" r:id="rId4"/>
    <p:sldId id="305" r:id="rId5"/>
    <p:sldId id="297" r:id="rId6"/>
    <p:sldId id="300" r:id="rId7"/>
    <p:sldId id="314" r:id="rId8"/>
    <p:sldId id="307" r:id="rId9"/>
    <p:sldId id="313" r:id="rId10"/>
    <p:sldId id="308" r:id="rId11"/>
    <p:sldId id="318" r:id="rId12"/>
    <p:sldId id="310" r:id="rId13"/>
    <p:sldId id="301" r:id="rId14"/>
    <p:sldId id="309" r:id="rId15"/>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A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136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4C8DE-086E-45FB-AEE5-791351E23876}" type="datetimeFigureOut">
              <a:rPr lang="en-GB" smtClean="0"/>
              <a:t>17/09/2021</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32FA9-9034-42DB-956A-209917BC53D3}" type="slidenum">
              <a:rPr lang="en-GB" smtClean="0"/>
              <a:t>‹#›</a:t>
            </a:fld>
            <a:endParaRPr lang="en-GB"/>
          </a:p>
        </p:txBody>
      </p:sp>
    </p:spTree>
    <p:extLst>
      <p:ext uri="{BB962C8B-B14F-4D97-AF65-F5344CB8AC3E}">
        <p14:creationId xmlns:p14="http://schemas.microsoft.com/office/powerpoint/2010/main" val="142864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4660E-F0FC-4B92-9204-4D598CA28351}"/>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GB"/>
          </a:p>
        </p:txBody>
      </p:sp>
      <p:sp>
        <p:nvSpPr>
          <p:cNvPr id="3" name="Subtitle 2">
            <a:extLst>
              <a:ext uri="{FF2B5EF4-FFF2-40B4-BE49-F238E27FC236}">
                <a16:creationId xmlns:a16="http://schemas.microsoft.com/office/drawing/2014/main" id="{902F14F3-79F4-4FD4-A33A-B100835CD493}"/>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604B95-3CCB-47E5-99B3-A68BE9FCDD8E}"/>
              </a:ext>
            </a:extLst>
          </p:cNvPr>
          <p:cNvSpPr>
            <a:spLocks noGrp="1"/>
          </p:cNvSpPr>
          <p:nvPr>
            <p:ph type="dt" sz="half" idx="10"/>
          </p:nvPr>
        </p:nvSpPr>
        <p:spPr/>
        <p:txBody>
          <a:bodyPr/>
          <a:lstStyle/>
          <a:p>
            <a:fld id="{AF44D4E2-5E56-45DB-AB0E-A92D93EE6662}" type="datetime1">
              <a:rPr lang="en-GB" smtClean="0"/>
              <a:t>17/09/2021</a:t>
            </a:fld>
            <a:endParaRPr lang="en-GB"/>
          </a:p>
        </p:txBody>
      </p:sp>
      <p:sp>
        <p:nvSpPr>
          <p:cNvPr id="5" name="Footer Placeholder 4">
            <a:extLst>
              <a:ext uri="{FF2B5EF4-FFF2-40B4-BE49-F238E27FC236}">
                <a16:creationId xmlns:a16="http://schemas.microsoft.com/office/drawing/2014/main" id="{82B83373-9733-4B1E-A3FA-8BEA83CAC5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80266A-100D-44E2-AA2C-6AA99CA4A7E6}"/>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3325352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7D6C-DC35-418D-A1DC-B970008048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2D8CC1-FCB6-4FCE-991B-A481C1A1D5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F893F9-EDE7-46C4-BE44-046036A5C636}"/>
              </a:ext>
            </a:extLst>
          </p:cNvPr>
          <p:cNvSpPr>
            <a:spLocks noGrp="1"/>
          </p:cNvSpPr>
          <p:nvPr>
            <p:ph type="dt" sz="half" idx="10"/>
          </p:nvPr>
        </p:nvSpPr>
        <p:spPr/>
        <p:txBody>
          <a:bodyPr/>
          <a:lstStyle/>
          <a:p>
            <a:fld id="{771AFD7B-025F-4A6A-AAF6-609797DE13AA}" type="datetime1">
              <a:rPr lang="en-GB" smtClean="0"/>
              <a:t>17/09/2021</a:t>
            </a:fld>
            <a:endParaRPr lang="en-GB"/>
          </a:p>
        </p:txBody>
      </p:sp>
      <p:sp>
        <p:nvSpPr>
          <p:cNvPr id="5" name="Footer Placeholder 4">
            <a:extLst>
              <a:ext uri="{FF2B5EF4-FFF2-40B4-BE49-F238E27FC236}">
                <a16:creationId xmlns:a16="http://schemas.microsoft.com/office/drawing/2014/main" id="{A1451D94-E83D-4719-A36F-EDA423E516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9DBCBE-91B8-464C-AF50-62E36EC6834B}"/>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14502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9C87B-B6A4-4F9D-BE0D-2E62F1565753}"/>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E30715-F819-41F4-A158-18BF1AA9EF67}"/>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40052F-6FA8-4D7A-BA9C-D56C887CB918}"/>
              </a:ext>
            </a:extLst>
          </p:cNvPr>
          <p:cNvSpPr>
            <a:spLocks noGrp="1"/>
          </p:cNvSpPr>
          <p:nvPr>
            <p:ph type="dt" sz="half" idx="10"/>
          </p:nvPr>
        </p:nvSpPr>
        <p:spPr/>
        <p:txBody>
          <a:bodyPr/>
          <a:lstStyle/>
          <a:p>
            <a:fld id="{5A5F60DC-B4D3-4D2B-8077-C0F9DC5F2C64}" type="datetime1">
              <a:rPr lang="en-GB" smtClean="0"/>
              <a:t>17/09/2021</a:t>
            </a:fld>
            <a:endParaRPr lang="en-GB"/>
          </a:p>
        </p:txBody>
      </p:sp>
      <p:sp>
        <p:nvSpPr>
          <p:cNvPr id="5" name="Footer Placeholder 4">
            <a:extLst>
              <a:ext uri="{FF2B5EF4-FFF2-40B4-BE49-F238E27FC236}">
                <a16:creationId xmlns:a16="http://schemas.microsoft.com/office/drawing/2014/main" id="{BD380263-5C75-44D7-B926-BFE26D3BD8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D7339D-FD05-4A60-8C56-30B454182476}"/>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3346906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2FA6-AC89-46BD-ABB2-9D552A03AA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1F12A6-03C7-471E-8534-5D4CA556BC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0DA6A4-0FAE-4EF8-8288-38C1EE49B531}"/>
              </a:ext>
            </a:extLst>
          </p:cNvPr>
          <p:cNvSpPr>
            <a:spLocks noGrp="1"/>
          </p:cNvSpPr>
          <p:nvPr>
            <p:ph type="dt" sz="half" idx="10"/>
          </p:nvPr>
        </p:nvSpPr>
        <p:spPr/>
        <p:txBody>
          <a:bodyPr/>
          <a:lstStyle/>
          <a:p>
            <a:fld id="{56FEFD53-8A9F-47CD-851D-F688248AD43C}" type="datetime1">
              <a:rPr lang="en-GB" smtClean="0"/>
              <a:t>17/09/2021</a:t>
            </a:fld>
            <a:endParaRPr lang="en-GB"/>
          </a:p>
        </p:txBody>
      </p:sp>
      <p:sp>
        <p:nvSpPr>
          <p:cNvPr id="5" name="Footer Placeholder 4">
            <a:extLst>
              <a:ext uri="{FF2B5EF4-FFF2-40B4-BE49-F238E27FC236}">
                <a16:creationId xmlns:a16="http://schemas.microsoft.com/office/drawing/2014/main" id="{D989ACBE-CCEA-46BE-AAFA-06E2BE5F3B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935853-1A11-45F7-8135-39417DCF889F}"/>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58059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9B1E-67E2-4CDA-8022-5CC5ADCA4603}"/>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A80EE73-946E-4164-AA79-564DAE1B8BD0}"/>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31BE25-D229-420C-B784-0DD357C3505E}"/>
              </a:ext>
            </a:extLst>
          </p:cNvPr>
          <p:cNvSpPr>
            <a:spLocks noGrp="1"/>
          </p:cNvSpPr>
          <p:nvPr>
            <p:ph type="dt" sz="half" idx="10"/>
          </p:nvPr>
        </p:nvSpPr>
        <p:spPr/>
        <p:txBody>
          <a:bodyPr/>
          <a:lstStyle/>
          <a:p>
            <a:fld id="{F107F2A9-02F2-4648-80F0-895C6C5788A1}" type="datetime1">
              <a:rPr lang="en-GB" smtClean="0"/>
              <a:t>17/09/2021</a:t>
            </a:fld>
            <a:endParaRPr lang="en-GB"/>
          </a:p>
        </p:txBody>
      </p:sp>
      <p:sp>
        <p:nvSpPr>
          <p:cNvPr id="5" name="Footer Placeholder 4">
            <a:extLst>
              <a:ext uri="{FF2B5EF4-FFF2-40B4-BE49-F238E27FC236}">
                <a16:creationId xmlns:a16="http://schemas.microsoft.com/office/drawing/2014/main" id="{D5C26C15-6748-418D-88E4-82C9E6B29C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E5F746-F828-4640-B387-2200B77F7FEB}"/>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2177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94DF-C37B-4317-A023-4094112491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9DE982-CFEE-4F80-B94A-9B1FFDE65C6F}"/>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2AD85A-B19D-4296-8668-532AA96CEB94}"/>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C3D12C-57E6-4997-B873-CBA236903DA7}"/>
              </a:ext>
            </a:extLst>
          </p:cNvPr>
          <p:cNvSpPr>
            <a:spLocks noGrp="1"/>
          </p:cNvSpPr>
          <p:nvPr>
            <p:ph type="dt" sz="half" idx="10"/>
          </p:nvPr>
        </p:nvSpPr>
        <p:spPr/>
        <p:txBody>
          <a:bodyPr/>
          <a:lstStyle/>
          <a:p>
            <a:fld id="{95EA85FC-3EDE-4FB8-956C-354559B99437}" type="datetime1">
              <a:rPr lang="en-GB" smtClean="0"/>
              <a:t>17/09/2021</a:t>
            </a:fld>
            <a:endParaRPr lang="en-GB"/>
          </a:p>
        </p:txBody>
      </p:sp>
      <p:sp>
        <p:nvSpPr>
          <p:cNvPr id="6" name="Footer Placeholder 5">
            <a:extLst>
              <a:ext uri="{FF2B5EF4-FFF2-40B4-BE49-F238E27FC236}">
                <a16:creationId xmlns:a16="http://schemas.microsoft.com/office/drawing/2014/main" id="{3B862A95-F6CD-41FE-98D0-5DB86999C5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A7080A-4016-4058-A070-A6C3592EBF3B}"/>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9933689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D1D1-D763-402D-B346-41E87E968ECC}"/>
              </a:ext>
            </a:extLst>
          </p:cNvPr>
          <p:cNvSpPr>
            <a:spLocks noGrp="1"/>
          </p:cNvSpPr>
          <p:nvPr>
            <p:ph type="title"/>
          </p:nvPr>
        </p:nvSpPr>
        <p:spPr>
          <a:xfrm>
            <a:off x="682328" y="365126"/>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E08121-64A2-4EAA-A67B-C750876CBE87}"/>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D528994C-A5FB-4C80-BE0C-37CB7E754EEF}"/>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10AB7E-9DD6-488B-BDBC-C4589ABFEE77}"/>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D4F62E47-2BE5-4612-A7C0-B908DD8B0970}"/>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ADA7B7-339F-4B5A-9356-94C50ADDDB9E}"/>
              </a:ext>
            </a:extLst>
          </p:cNvPr>
          <p:cNvSpPr>
            <a:spLocks noGrp="1"/>
          </p:cNvSpPr>
          <p:nvPr>
            <p:ph type="dt" sz="half" idx="10"/>
          </p:nvPr>
        </p:nvSpPr>
        <p:spPr/>
        <p:txBody>
          <a:bodyPr/>
          <a:lstStyle/>
          <a:p>
            <a:fld id="{F4AFFD6B-1A73-4697-9C0B-59709008CF90}" type="datetime1">
              <a:rPr lang="en-GB" smtClean="0"/>
              <a:t>17/09/2021</a:t>
            </a:fld>
            <a:endParaRPr lang="en-GB"/>
          </a:p>
        </p:txBody>
      </p:sp>
      <p:sp>
        <p:nvSpPr>
          <p:cNvPr id="8" name="Footer Placeholder 7">
            <a:extLst>
              <a:ext uri="{FF2B5EF4-FFF2-40B4-BE49-F238E27FC236}">
                <a16:creationId xmlns:a16="http://schemas.microsoft.com/office/drawing/2014/main" id="{4E08DF20-9CEE-4538-9749-CA4C0503C6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80EB98-101D-4A02-AC3A-2098E372B9BC}"/>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378611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F8245-37F9-455A-8585-386227E6AA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128CDEF-9457-432D-8986-A82996BD5C49}"/>
              </a:ext>
            </a:extLst>
          </p:cNvPr>
          <p:cNvSpPr>
            <a:spLocks noGrp="1"/>
          </p:cNvSpPr>
          <p:nvPr>
            <p:ph type="dt" sz="half" idx="10"/>
          </p:nvPr>
        </p:nvSpPr>
        <p:spPr/>
        <p:txBody>
          <a:bodyPr/>
          <a:lstStyle/>
          <a:p>
            <a:fld id="{5AAB9BF0-444F-4CF5-93EE-974F335AF2B2}" type="datetime1">
              <a:rPr lang="en-GB" smtClean="0"/>
              <a:t>17/09/2021</a:t>
            </a:fld>
            <a:endParaRPr lang="en-GB"/>
          </a:p>
        </p:txBody>
      </p:sp>
      <p:sp>
        <p:nvSpPr>
          <p:cNvPr id="4" name="Footer Placeholder 3">
            <a:extLst>
              <a:ext uri="{FF2B5EF4-FFF2-40B4-BE49-F238E27FC236}">
                <a16:creationId xmlns:a16="http://schemas.microsoft.com/office/drawing/2014/main" id="{448EF30E-CAAA-4C5D-AF4A-7867E4A94F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E40FE3-049F-4579-A321-502294F6F951}"/>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1076972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14036-9491-464C-9AF3-2705204C7849}"/>
              </a:ext>
            </a:extLst>
          </p:cNvPr>
          <p:cNvSpPr>
            <a:spLocks noGrp="1"/>
          </p:cNvSpPr>
          <p:nvPr>
            <p:ph type="dt" sz="half" idx="10"/>
          </p:nvPr>
        </p:nvSpPr>
        <p:spPr/>
        <p:txBody>
          <a:bodyPr/>
          <a:lstStyle/>
          <a:p>
            <a:fld id="{060A99A0-AA2B-422D-AF47-8FFCAF76EF79}" type="datetime1">
              <a:rPr lang="en-GB" smtClean="0"/>
              <a:t>17/09/2021</a:t>
            </a:fld>
            <a:endParaRPr lang="en-GB"/>
          </a:p>
        </p:txBody>
      </p:sp>
      <p:sp>
        <p:nvSpPr>
          <p:cNvPr id="3" name="Footer Placeholder 2">
            <a:extLst>
              <a:ext uri="{FF2B5EF4-FFF2-40B4-BE49-F238E27FC236}">
                <a16:creationId xmlns:a16="http://schemas.microsoft.com/office/drawing/2014/main" id="{148D56D3-2D73-4DE4-AD8C-D53712B50B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139DCF-11EC-45DF-892D-DE178EB1850C}"/>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240277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2639-B0BA-4A58-A40B-E5C34EC85417}"/>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48F584-C7F5-409D-A6DA-8E242384A019}"/>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A7C540-7C1F-4FE2-92DA-36E947713A71}"/>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6B440492-2AFA-4BD1-BB6B-15D5C8DCE4F0}"/>
              </a:ext>
            </a:extLst>
          </p:cNvPr>
          <p:cNvSpPr>
            <a:spLocks noGrp="1"/>
          </p:cNvSpPr>
          <p:nvPr>
            <p:ph type="dt" sz="half" idx="10"/>
          </p:nvPr>
        </p:nvSpPr>
        <p:spPr/>
        <p:txBody>
          <a:bodyPr/>
          <a:lstStyle/>
          <a:p>
            <a:fld id="{88CC81A9-BFF2-46E0-8072-C2BC8A6D4007}" type="datetime1">
              <a:rPr lang="en-GB" smtClean="0"/>
              <a:t>17/09/2021</a:t>
            </a:fld>
            <a:endParaRPr lang="en-GB"/>
          </a:p>
        </p:txBody>
      </p:sp>
      <p:sp>
        <p:nvSpPr>
          <p:cNvPr id="6" name="Footer Placeholder 5">
            <a:extLst>
              <a:ext uri="{FF2B5EF4-FFF2-40B4-BE49-F238E27FC236}">
                <a16:creationId xmlns:a16="http://schemas.microsoft.com/office/drawing/2014/main" id="{35F91EB1-CFFB-49E9-8780-56F44B30A6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309A36-D3F1-4510-88DD-61D5871853F7}"/>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272442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9AE2-B437-4A90-A7D8-E5831254F783}"/>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21AA0A-F2F5-4981-A392-022F4F93D23F}"/>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GB"/>
          </a:p>
        </p:txBody>
      </p:sp>
      <p:sp>
        <p:nvSpPr>
          <p:cNvPr id="4" name="Text Placeholder 3">
            <a:extLst>
              <a:ext uri="{FF2B5EF4-FFF2-40B4-BE49-F238E27FC236}">
                <a16:creationId xmlns:a16="http://schemas.microsoft.com/office/drawing/2014/main" id="{96751549-3786-4A63-8BB3-33E52D34DF02}"/>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B21076AD-AD61-4D31-BEEB-8229755F4CEB}"/>
              </a:ext>
            </a:extLst>
          </p:cNvPr>
          <p:cNvSpPr>
            <a:spLocks noGrp="1"/>
          </p:cNvSpPr>
          <p:nvPr>
            <p:ph type="dt" sz="half" idx="10"/>
          </p:nvPr>
        </p:nvSpPr>
        <p:spPr/>
        <p:txBody>
          <a:bodyPr/>
          <a:lstStyle/>
          <a:p>
            <a:fld id="{95EA85FC-3EDE-4FB8-956C-354559B99437}" type="datetime1">
              <a:rPr lang="en-GB" smtClean="0"/>
              <a:t>17/09/2021</a:t>
            </a:fld>
            <a:endParaRPr lang="en-GB"/>
          </a:p>
        </p:txBody>
      </p:sp>
      <p:sp>
        <p:nvSpPr>
          <p:cNvPr id="6" name="Footer Placeholder 5">
            <a:extLst>
              <a:ext uri="{FF2B5EF4-FFF2-40B4-BE49-F238E27FC236}">
                <a16:creationId xmlns:a16="http://schemas.microsoft.com/office/drawing/2014/main" id="{208C4B30-209E-452A-A753-8E41B6E80C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F13222-645B-4309-B701-3A0A4E849FF2}"/>
              </a:ext>
            </a:extLst>
          </p:cNvPr>
          <p:cNvSpPr>
            <a:spLocks noGrp="1"/>
          </p:cNvSpPr>
          <p:nvPr>
            <p:ph type="sldNum" sz="quarter" idx="12"/>
          </p:nvPr>
        </p:nvSpPr>
        <p:spPr/>
        <p:txBody>
          <a:bodyPr/>
          <a:lstStyle/>
          <a:p>
            <a:fld id="{C8EFA2BF-216F-4503-B4A9-76BD64D32BCB}" type="slidenum">
              <a:rPr lang="en-GB" smtClean="0"/>
              <a:t>‹#›</a:t>
            </a:fld>
            <a:endParaRPr lang="en-GB"/>
          </a:p>
        </p:txBody>
      </p:sp>
    </p:spTree>
    <p:extLst>
      <p:ext uri="{BB962C8B-B14F-4D97-AF65-F5344CB8AC3E}">
        <p14:creationId xmlns:p14="http://schemas.microsoft.com/office/powerpoint/2010/main" val="3349134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33EC-5E83-482F-BD4D-683F5A773876}"/>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EBC66B-433C-4ADE-B62E-42E753904CDD}"/>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7359CA-8674-4E9C-9227-D2A0B3F9A85E}"/>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95EA85FC-3EDE-4FB8-956C-354559B99437}" type="datetime1">
              <a:rPr lang="en-GB" smtClean="0"/>
              <a:t>17/09/2021</a:t>
            </a:fld>
            <a:endParaRPr lang="en-GB"/>
          </a:p>
        </p:txBody>
      </p:sp>
      <p:sp>
        <p:nvSpPr>
          <p:cNvPr id="5" name="Footer Placeholder 4">
            <a:extLst>
              <a:ext uri="{FF2B5EF4-FFF2-40B4-BE49-F238E27FC236}">
                <a16:creationId xmlns:a16="http://schemas.microsoft.com/office/drawing/2014/main" id="{B81A63E6-6F18-496F-8148-2E9E366CBE3D}"/>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600E331-CE0D-4C42-9EFB-38612E347EAA}"/>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C8EFA2BF-216F-4503-B4A9-76BD64D32BCB}" type="slidenum">
              <a:rPr lang="en-GB" smtClean="0"/>
              <a:t>‹#›</a:t>
            </a:fld>
            <a:endParaRPr lang="en-GB"/>
          </a:p>
        </p:txBody>
      </p:sp>
      <p:pic>
        <p:nvPicPr>
          <p:cNvPr id="7" name="Picture 6">
            <a:extLst>
              <a:ext uri="{FF2B5EF4-FFF2-40B4-BE49-F238E27FC236}">
                <a16:creationId xmlns:a16="http://schemas.microsoft.com/office/drawing/2014/main" id="{12AC8712-E142-4804-8976-84933F28B4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18361" y="5919018"/>
            <a:ext cx="1870570" cy="595181"/>
          </a:xfrm>
          <a:prstGeom prst="rect">
            <a:avLst/>
          </a:prstGeom>
        </p:spPr>
      </p:pic>
      <p:pic>
        <p:nvPicPr>
          <p:cNvPr id="8" name="Picture 2" descr="Shapes colour1">
            <a:extLst>
              <a:ext uri="{FF2B5EF4-FFF2-40B4-BE49-F238E27FC236}">
                <a16:creationId xmlns:a16="http://schemas.microsoft.com/office/drawing/2014/main" id="{C6B775B7-B682-4BFD-8C91-1E0598265F37}"/>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206590" y="4051595"/>
            <a:ext cx="4244633" cy="24626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9342932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cid:image001.png@01D590C0.F89D32F0"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OV"/><Relationship Id="rId1" Type="http://schemas.microsoft.com/office/2007/relationships/media" Target="../media/media2.MOV"/><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thesubath.com/finance/" TargetMode="External"/><Relationship Id="rId7" Type="http://schemas.openxmlformats.org/officeDocument/2006/relationships/image" Target="../media/image3.jpg"/><Relationship Id="rId2" Type="http://schemas.openxmlformats.org/officeDocument/2006/relationships/hyperlink" Target="mailto:sufinance@bath.ac.uk" TargetMode="External"/><Relationship Id="rId1" Type="http://schemas.openxmlformats.org/officeDocument/2006/relationships/slideLayout" Target="../slideLayouts/slideLayout2.xml"/><Relationship Id="rId6" Type="http://schemas.openxmlformats.org/officeDocument/2006/relationships/hyperlink" Target="https://www.thesubath.com/pageassets/finance/SG-Coding.xlsx" TargetMode="External"/><Relationship Id="rId5" Type="http://schemas.openxmlformats.org/officeDocument/2006/relationships/hyperlink" Target="https://www.thesubath.com/pageassets/finance/Sports-Coding.xlsx" TargetMode="External"/><Relationship Id="rId4" Type="http://schemas.openxmlformats.org/officeDocument/2006/relationships/hyperlink" Target="https://www.thesubath.com/pageassets/finance/Societies-Coding(1).xls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thesubath.com/finance/"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thesubath.com/finance/"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905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65719" y="-2788841"/>
            <a:ext cx="4374557" cy="9906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50991" y="-2603573"/>
            <a:ext cx="4374128" cy="953588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22690"/>
            <a:ext cx="6940769"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830662" y="-1032053"/>
            <a:ext cx="4054495"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1068294" y="735106"/>
            <a:ext cx="8168682" cy="2928470"/>
          </a:xfrm>
        </p:spPr>
        <p:txBody>
          <a:bodyPr anchor="b">
            <a:normAutofit/>
          </a:bodyPr>
          <a:lstStyle/>
          <a:p>
            <a:pPr algn="l"/>
            <a:r>
              <a:rPr lang="en-GB" sz="4300" b="1">
                <a:solidFill>
                  <a:srgbClr val="FFFFFF"/>
                </a:solidFill>
              </a:rPr>
              <a:t>eXpense365 Training</a:t>
            </a:r>
          </a:p>
        </p:txBody>
      </p:sp>
      <p:sp>
        <p:nvSpPr>
          <p:cNvPr id="3" name="Subtitle 2"/>
          <p:cNvSpPr>
            <a:spLocks noGrp="1"/>
          </p:cNvSpPr>
          <p:nvPr>
            <p:ph type="subTitle" idx="1"/>
          </p:nvPr>
        </p:nvSpPr>
        <p:spPr>
          <a:xfrm>
            <a:off x="888079" y="4840314"/>
            <a:ext cx="8129835" cy="1458258"/>
          </a:xfrm>
        </p:spPr>
        <p:txBody>
          <a:bodyPr anchor="ctr">
            <a:normAutofit/>
          </a:bodyPr>
          <a:lstStyle/>
          <a:p>
            <a:pPr algn="l"/>
            <a:r>
              <a:rPr lang="en-GB" sz="2400" dirty="0"/>
              <a:t>2021/22</a:t>
            </a:r>
          </a:p>
        </p:txBody>
      </p:sp>
    </p:spTree>
    <p:extLst>
      <p:ext uri="{BB962C8B-B14F-4D97-AF65-F5344CB8AC3E}">
        <p14:creationId xmlns:p14="http://schemas.microsoft.com/office/powerpoint/2010/main" val="82599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3322" y="502020"/>
            <a:ext cx="4325519" cy="1642970"/>
          </a:xfrm>
        </p:spPr>
        <p:txBody>
          <a:bodyPr anchor="b">
            <a:normAutofit/>
          </a:bodyPr>
          <a:lstStyle/>
          <a:p>
            <a:r>
              <a:rPr lang="en-GB" sz="3600"/>
              <a:t>Making a Claim</a:t>
            </a:r>
          </a:p>
        </p:txBody>
      </p:sp>
      <p:sp>
        <p:nvSpPr>
          <p:cNvPr id="3" name="Content Placeholder 2"/>
          <p:cNvSpPr>
            <a:spLocks noGrp="1"/>
          </p:cNvSpPr>
          <p:nvPr>
            <p:ph idx="1"/>
          </p:nvPr>
        </p:nvSpPr>
        <p:spPr>
          <a:xfrm>
            <a:off x="930249" y="2405894"/>
            <a:ext cx="4318592" cy="3535083"/>
          </a:xfrm>
        </p:spPr>
        <p:txBody>
          <a:bodyPr anchor="t">
            <a:normAutofit/>
          </a:bodyPr>
          <a:lstStyle/>
          <a:p>
            <a:r>
              <a:rPr lang="en-GB" sz="1800" dirty="0"/>
              <a:t>You will need to upload a receipt with your claim.</a:t>
            </a:r>
          </a:p>
          <a:p>
            <a:r>
              <a:rPr lang="en-GB" sz="1800" dirty="0"/>
              <a:t>You can just snap a picture with your phone and upload it straight to the app!</a:t>
            </a:r>
          </a:p>
          <a:p>
            <a:r>
              <a:rPr lang="en-GB" sz="1800" dirty="0"/>
              <a:t>Make sure that the amount shown in the receipt matches the amount that you are claiming.</a:t>
            </a:r>
          </a:p>
          <a:p>
            <a:r>
              <a:rPr lang="en-GB" sz="1800" dirty="0"/>
              <a:t>You can upload more than one receipt per claim, so it’s best to combine your claims than do them all separately.</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5"/>
            <a:ext cx="3325173"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
            <a:ext cx="3325173"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2"/>
            <a:ext cx="3305792"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10"/>
            <a:ext cx="293431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4130"/>
          <a:stretch/>
        </p:blipFill>
        <p:spPr>
          <a:xfrm>
            <a:off x="5930020" y="195082"/>
            <a:ext cx="3790243" cy="6459935"/>
          </a:xfrm>
          <a:prstGeom prst="rect">
            <a:avLst/>
          </a:prstGeom>
        </p:spPr>
      </p:pic>
      <p:pic>
        <p:nvPicPr>
          <p:cNvPr id="12" name="Picture 11">
            <a:extLst>
              <a:ext uri="{FF2B5EF4-FFF2-40B4-BE49-F238E27FC236}">
                <a16:creationId xmlns:a16="http://schemas.microsoft.com/office/drawing/2014/main" id="{F0143FC2-A767-4207-AE3D-AC9979EF257C}"/>
              </a:ext>
            </a:extLst>
          </p:cNvPr>
          <p:cNvPicPr/>
          <p:nvPr/>
        </p:nvPicPr>
        <p:blipFill rotWithShape="1">
          <a:blip r:embed="rId3">
            <a:extLst>
              <a:ext uri="{28A0092B-C50C-407E-A947-70E740481C1C}">
                <a14:useLocalDpi xmlns:a14="http://schemas.microsoft.com/office/drawing/2010/main" val="0"/>
              </a:ext>
            </a:extLst>
          </a:blip>
          <a:srcRect b="5246"/>
          <a:stretch/>
        </p:blipFill>
        <p:spPr bwMode="auto">
          <a:xfrm>
            <a:off x="2834014" y="5995597"/>
            <a:ext cx="2910268" cy="720765"/>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72DE4142-3CC2-481F-BF78-05063D28D410}"/>
              </a:ext>
            </a:extLst>
          </p:cNvPr>
          <p:cNvPicPr/>
          <p:nvPr/>
        </p:nvPicPr>
        <p:blipFill rotWithShape="1">
          <a:blip r:embed="rId4"/>
          <a:srcRect l="11399" t="76271" r="81982" b="14894"/>
          <a:stretch/>
        </p:blipFill>
        <p:spPr bwMode="auto">
          <a:xfrm>
            <a:off x="185697" y="5895526"/>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958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5"/>
            <a:ext cx="3325173"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
            <a:ext cx="3325173"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2"/>
            <a:ext cx="3305792"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10"/>
            <a:ext cx="293431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D740173A-1E51-446D-8F92-4E3B8A18736A}"/>
              </a:ext>
            </a:extLst>
          </p:cNvPr>
          <p:cNvPicPr/>
          <p:nvPr/>
        </p:nvPicPr>
        <p:blipFill rotWithShape="1">
          <a:blip r:embed="rId2" r:link="rId3">
            <a:extLst>
              <a:ext uri="{28A0092B-C50C-407E-A947-70E740481C1C}">
                <a14:useLocalDpi xmlns:a14="http://schemas.microsoft.com/office/drawing/2010/main" val="0"/>
              </a:ext>
            </a:extLst>
          </a:blip>
          <a:srcRect l="2398" t="820" r="3125" b="3322"/>
          <a:stretch>
            <a:fillRect/>
          </a:stretch>
        </p:blipFill>
        <p:spPr bwMode="auto">
          <a:xfrm>
            <a:off x="5839485" y="217284"/>
            <a:ext cx="3847723" cy="6455120"/>
          </a:xfrm>
          <a:prstGeom prst="rect">
            <a:avLst/>
          </a:prstGeom>
          <a:noFill/>
        </p:spPr>
      </p:pic>
      <p:sp>
        <p:nvSpPr>
          <p:cNvPr id="26" name="TextBox 25">
            <a:extLst>
              <a:ext uri="{FF2B5EF4-FFF2-40B4-BE49-F238E27FC236}">
                <a16:creationId xmlns:a16="http://schemas.microsoft.com/office/drawing/2014/main" id="{6A18B3B3-4F35-4812-A8C0-F1D38CA22A51}"/>
              </a:ext>
            </a:extLst>
          </p:cNvPr>
          <p:cNvSpPr txBox="1"/>
          <p:nvPr/>
        </p:nvSpPr>
        <p:spPr>
          <a:xfrm>
            <a:off x="544436" y="2738507"/>
            <a:ext cx="4961298" cy="1569660"/>
          </a:xfrm>
          <a:prstGeom prst="rect">
            <a:avLst/>
          </a:prstGeom>
          <a:noFill/>
        </p:spPr>
        <p:txBody>
          <a:bodyPr wrap="square">
            <a:spAutoFit/>
          </a:bodyPr>
          <a:lstStyle/>
          <a:p>
            <a:r>
              <a:rPr lang="en-GB" sz="2400" dirty="0"/>
              <a:t>Once you have created your claim you  need to submit the claim so it can be sent for approval by your Chair or Treasurer.</a:t>
            </a:r>
          </a:p>
        </p:txBody>
      </p:sp>
      <p:sp>
        <p:nvSpPr>
          <p:cNvPr id="28" name="Title 1">
            <a:extLst>
              <a:ext uri="{FF2B5EF4-FFF2-40B4-BE49-F238E27FC236}">
                <a16:creationId xmlns:a16="http://schemas.microsoft.com/office/drawing/2014/main" id="{2EC87DBE-6239-449C-B7AB-4BD11EDEFF7D}"/>
              </a:ext>
            </a:extLst>
          </p:cNvPr>
          <p:cNvSpPr>
            <a:spLocks noGrp="1"/>
          </p:cNvSpPr>
          <p:nvPr>
            <p:ph type="title"/>
          </p:nvPr>
        </p:nvSpPr>
        <p:spPr>
          <a:xfrm>
            <a:off x="544436" y="706472"/>
            <a:ext cx="8543925" cy="1325563"/>
          </a:xfrm>
        </p:spPr>
        <p:txBody>
          <a:bodyPr/>
          <a:lstStyle/>
          <a:p>
            <a:r>
              <a:rPr lang="en-GB" dirty="0"/>
              <a:t>Submitting Claim</a:t>
            </a:r>
          </a:p>
        </p:txBody>
      </p:sp>
      <p:sp>
        <p:nvSpPr>
          <p:cNvPr id="5" name="Oval 4">
            <a:extLst>
              <a:ext uri="{FF2B5EF4-FFF2-40B4-BE49-F238E27FC236}">
                <a16:creationId xmlns:a16="http://schemas.microsoft.com/office/drawing/2014/main" id="{6AB88253-B2DC-4604-97ED-3B2D5826EC95}"/>
              </a:ext>
            </a:extLst>
          </p:cNvPr>
          <p:cNvSpPr/>
          <p:nvPr/>
        </p:nvSpPr>
        <p:spPr>
          <a:xfrm>
            <a:off x="8633854" y="396244"/>
            <a:ext cx="426830" cy="40317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E9E7B431-B237-46D8-AD34-292397777AF8}"/>
              </a:ext>
            </a:extLst>
          </p:cNvPr>
          <p:cNvPicPr/>
          <p:nvPr/>
        </p:nvPicPr>
        <p:blipFill rotWithShape="1">
          <a:blip r:embed="rId4">
            <a:extLst>
              <a:ext uri="{28A0092B-C50C-407E-A947-70E740481C1C}">
                <a14:useLocalDpi xmlns:a14="http://schemas.microsoft.com/office/drawing/2010/main" val="0"/>
              </a:ext>
            </a:extLst>
          </a:blip>
          <a:srcRect b="5246"/>
          <a:stretch/>
        </p:blipFill>
        <p:spPr bwMode="auto">
          <a:xfrm>
            <a:off x="2909836" y="6039984"/>
            <a:ext cx="2910268" cy="720765"/>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39674664-EF01-46F4-87A8-42AE301F1DCD}"/>
              </a:ext>
            </a:extLst>
          </p:cNvPr>
          <p:cNvPicPr/>
          <p:nvPr/>
        </p:nvPicPr>
        <p:blipFill rotWithShape="1">
          <a:blip r:embed="rId5"/>
          <a:srcRect l="11399" t="76271" r="81982" b="14894"/>
          <a:stretch/>
        </p:blipFill>
        <p:spPr bwMode="auto">
          <a:xfrm>
            <a:off x="185697" y="5895526"/>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796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Authorising</a:t>
            </a:r>
          </a:p>
        </p:txBody>
      </p:sp>
      <p:sp>
        <p:nvSpPr>
          <p:cNvPr id="3" name="Content Placeholder 2"/>
          <p:cNvSpPr>
            <a:spLocks noGrp="1"/>
          </p:cNvSpPr>
          <p:nvPr>
            <p:ph idx="1"/>
          </p:nvPr>
        </p:nvSpPr>
        <p:spPr>
          <a:xfrm>
            <a:off x="1114424" y="2318197"/>
            <a:ext cx="7900775" cy="3683358"/>
          </a:xfrm>
        </p:spPr>
        <p:txBody>
          <a:bodyPr anchor="ctr">
            <a:normAutofit/>
          </a:bodyPr>
          <a:lstStyle/>
          <a:p>
            <a:r>
              <a:rPr lang="en-GB" sz="2300" dirty="0"/>
              <a:t>If you are a Chair or Treasurer of  a group you have been set up to authorise claims and you will receive a notification when someone in your group submits a claim.</a:t>
            </a:r>
          </a:p>
          <a:p>
            <a:r>
              <a:rPr lang="en-GB" sz="2300" dirty="0"/>
              <a:t>You can either choose to approve the claim, or to reject it. </a:t>
            </a:r>
          </a:p>
          <a:p>
            <a:r>
              <a:rPr lang="en-GB" sz="2300" dirty="0"/>
              <a:t>If you approve the claim, it will go through to the next level of authorisation, and then to payment.</a:t>
            </a:r>
          </a:p>
          <a:p>
            <a:r>
              <a:rPr lang="en-GB" sz="2300" dirty="0"/>
              <a:t>If you reject the claim you can enter a reason why  (e.g. ‘no receipts attached’) and the person who sent it in will have a chance to edit their claim and re-submit.</a:t>
            </a:r>
          </a:p>
        </p:txBody>
      </p:sp>
      <p:pic>
        <p:nvPicPr>
          <p:cNvPr id="11" name="Picture 10">
            <a:extLst>
              <a:ext uri="{FF2B5EF4-FFF2-40B4-BE49-F238E27FC236}">
                <a16:creationId xmlns:a16="http://schemas.microsoft.com/office/drawing/2014/main" id="{0CD46CC2-3FDF-4F02-8829-BF54702D30DF}"/>
              </a:ext>
            </a:extLst>
          </p:cNvPr>
          <p:cNvPicPr/>
          <p:nvPr/>
        </p:nvPicPr>
        <p:blipFill rotWithShape="1">
          <a:blip r:embed="rId2">
            <a:extLst>
              <a:ext uri="{28A0092B-C50C-407E-A947-70E740481C1C}">
                <a14:useLocalDpi xmlns:a14="http://schemas.microsoft.com/office/drawing/2010/main" val="0"/>
              </a:ext>
            </a:extLst>
          </a:blip>
          <a:srcRect b="5246"/>
          <a:stretch/>
        </p:blipFill>
        <p:spPr bwMode="auto">
          <a:xfrm>
            <a:off x="6995728" y="6001555"/>
            <a:ext cx="2910268" cy="720765"/>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7751B490-6D8B-4621-950D-8C2D61AD06D8}"/>
              </a:ext>
            </a:extLst>
          </p:cNvPr>
          <p:cNvPicPr/>
          <p:nvPr/>
        </p:nvPicPr>
        <p:blipFill rotWithShape="1">
          <a:blip r:embed="rId3"/>
          <a:srcRect l="11399" t="76271" r="81982" b="14894"/>
          <a:stretch/>
        </p:blipFill>
        <p:spPr bwMode="auto">
          <a:xfrm>
            <a:off x="185697" y="5895526"/>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3110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9984" y="-151569"/>
            <a:ext cx="5128465" cy="1525638"/>
          </a:xfrm>
        </p:spPr>
        <p:txBody>
          <a:bodyPr anchor="b">
            <a:normAutofit/>
          </a:bodyPr>
          <a:lstStyle/>
          <a:p>
            <a:r>
              <a:rPr lang="en-GB" sz="3600" dirty="0"/>
              <a:t>Viewing your balance- Chairs and Treasurers only</a:t>
            </a:r>
          </a:p>
        </p:txBody>
      </p:sp>
      <p:sp>
        <p:nvSpPr>
          <p:cNvPr id="3" name="Content Placeholder 2"/>
          <p:cNvSpPr>
            <a:spLocks noGrp="1"/>
          </p:cNvSpPr>
          <p:nvPr>
            <p:ph idx="1"/>
          </p:nvPr>
        </p:nvSpPr>
        <p:spPr>
          <a:xfrm>
            <a:off x="567700" y="1509749"/>
            <a:ext cx="4761945" cy="3343066"/>
          </a:xfrm>
        </p:spPr>
        <p:txBody>
          <a:bodyPr anchor="t">
            <a:normAutofit/>
          </a:bodyPr>
          <a:lstStyle/>
          <a:p>
            <a:r>
              <a:rPr lang="en-GB" sz="2200" dirty="0"/>
              <a:t>Chairs and Treasurers have access to the transaction listings in their group.</a:t>
            </a:r>
          </a:p>
          <a:p>
            <a:r>
              <a:rPr lang="en-GB" sz="2200" dirty="0"/>
              <a:t>Click on ‘Documents’ on the home screen.</a:t>
            </a:r>
          </a:p>
          <a:p>
            <a:r>
              <a:rPr lang="en-GB" sz="2200" dirty="0"/>
              <a:t>Here you will be able to look at all transactions into and out of your group’s account in the year.</a:t>
            </a:r>
          </a:p>
          <a:p>
            <a:r>
              <a:rPr lang="en-GB" sz="2200" dirty="0"/>
              <a:t>Any queries on the transactions can be made to: sufinance@bath.ac.uk</a:t>
            </a:r>
          </a:p>
          <a:p>
            <a:endParaRPr lang="en-GB" sz="18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5"/>
            <a:ext cx="3325173"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
            <a:ext cx="3325173"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2"/>
            <a:ext cx="3305792"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10"/>
            <a:ext cx="293431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BUBT App Statement 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4211"/>
          <a:stretch/>
        </p:blipFill>
        <p:spPr>
          <a:xfrm>
            <a:off x="5875700" y="217282"/>
            <a:ext cx="3816508" cy="6441959"/>
          </a:xfrm>
          <a:prstGeom prst="rect">
            <a:avLst/>
          </a:prstGeom>
        </p:spPr>
      </p:pic>
      <p:sp>
        <p:nvSpPr>
          <p:cNvPr id="11" name="TextBox 10">
            <a:extLst>
              <a:ext uri="{FF2B5EF4-FFF2-40B4-BE49-F238E27FC236}">
                <a16:creationId xmlns:a16="http://schemas.microsoft.com/office/drawing/2014/main" id="{BDFC6631-5FF7-4741-8580-A5BCEE95C5BE}"/>
              </a:ext>
            </a:extLst>
          </p:cNvPr>
          <p:cNvSpPr txBox="1"/>
          <p:nvPr/>
        </p:nvSpPr>
        <p:spPr>
          <a:xfrm>
            <a:off x="3913007" y="4988495"/>
            <a:ext cx="1748901" cy="923330"/>
          </a:xfrm>
          <a:prstGeom prst="rect">
            <a:avLst/>
          </a:prstGeom>
          <a:noFill/>
          <a:ln>
            <a:solidFill>
              <a:srgbClr val="121A6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r>
              <a:rPr lang="en-GB" dirty="0"/>
              <a:t>Watch this video to show you an example </a:t>
            </a:r>
          </a:p>
        </p:txBody>
      </p:sp>
      <p:cxnSp>
        <p:nvCxnSpPr>
          <p:cNvPr id="13" name="Straight Arrow Connector 12">
            <a:extLst>
              <a:ext uri="{FF2B5EF4-FFF2-40B4-BE49-F238E27FC236}">
                <a16:creationId xmlns:a16="http://schemas.microsoft.com/office/drawing/2014/main" id="{E715EC3A-AE00-47BC-B3FB-D25323BD2CF2}"/>
              </a:ext>
            </a:extLst>
          </p:cNvPr>
          <p:cNvCxnSpPr/>
          <p:nvPr/>
        </p:nvCxnSpPr>
        <p:spPr>
          <a:xfrm flipV="1">
            <a:off x="5012062" y="5553554"/>
            <a:ext cx="826363" cy="1420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B9CFB2B3-DDBE-4980-9517-DDF174DF262B}"/>
              </a:ext>
            </a:extLst>
          </p:cNvPr>
          <p:cNvPicPr/>
          <p:nvPr/>
        </p:nvPicPr>
        <p:blipFill rotWithShape="1">
          <a:blip r:embed="rId5">
            <a:extLst>
              <a:ext uri="{28A0092B-C50C-407E-A947-70E740481C1C}">
                <a14:useLocalDpi xmlns:a14="http://schemas.microsoft.com/office/drawing/2010/main" val="0"/>
              </a:ext>
            </a:extLst>
          </a:blip>
          <a:srcRect b="5246"/>
          <a:stretch/>
        </p:blipFill>
        <p:spPr bwMode="auto">
          <a:xfrm>
            <a:off x="2954217" y="6006680"/>
            <a:ext cx="2910268" cy="720765"/>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B214E9BC-6423-41FF-8C1F-6BE97518EF17}"/>
              </a:ext>
            </a:extLst>
          </p:cNvPr>
          <p:cNvPicPr/>
          <p:nvPr/>
        </p:nvPicPr>
        <p:blipFill rotWithShape="1">
          <a:blip r:embed="rId6"/>
          <a:srcRect l="11399" t="76271" r="81982" b="14894"/>
          <a:stretch/>
        </p:blipFill>
        <p:spPr bwMode="auto">
          <a:xfrm>
            <a:off x="185697" y="5895526"/>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64569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Any Questions?</a:t>
            </a:r>
          </a:p>
        </p:txBody>
      </p:sp>
      <p:sp>
        <p:nvSpPr>
          <p:cNvPr id="3" name="Content Placeholder 2"/>
          <p:cNvSpPr>
            <a:spLocks noGrp="1"/>
          </p:cNvSpPr>
          <p:nvPr>
            <p:ph idx="1"/>
          </p:nvPr>
        </p:nvSpPr>
        <p:spPr>
          <a:xfrm>
            <a:off x="1114424" y="1891970"/>
            <a:ext cx="7900775" cy="4109585"/>
          </a:xfrm>
        </p:spPr>
        <p:txBody>
          <a:bodyPr anchor="ctr">
            <a:normAutofit/>
          </a:bodyPr>
          <a:lstStyle/>
          <a:p>
            <a:r>
              <a:rPr lang="en-GB" sz="2400" dirty="0"/>
              <a:t>If you have any questions about using the app to make a claim, view your balance or anything else in between please contact </a:t>
            </a:r>
            <a:r>
              <a:rPr lang="en-GB" sz="2400" dirty="0">
                <a:hlinkClick r:id="rId2"/>
              </a:rPr>
              <a:t>sufinance@bath.ac.uk</a:t>
            </a:r>
            <a:r>
              <a:rPr lang="en-GB" sz="2400" dirty="0"/>
              <a:t> </a:t>
            </a:r>
          </a:p>
          <a:p>
            <a:r>
              <a:rPr lang="en-GB" sz="2400" dirty="0"/>
              <a:t>You can also look at the finance pages of the SU website at: </a:t>
            </a:r>
            <a:r>
              <a:rPr lang="en-GB" sz="2400" dirty="0">
                <a:hlinkClick r:id="rId3"/>
              </a:rPr>
              <a:t>Finance (thesubath.com)</a:t>
            </a:r>
            <a:endParaRPr lang="en-GB" sz="2400" dirty="0"/>
          </a:p>
          <a:p>
            <a:r>
              <a:rPr lang="en-GB" sz="2400" dirty="0"/>
              <a:t>Coding manuals can be found here;</a:t>
            </a:r>
          </a:p>
          <a:p>
            <a:pPr>
              <a:buFontTx/>
              <a:buChar char="-"/>
            </a:pPr>
            <a:r>
              <a:rPr lang="en-GB" sz="2400" dirty="0">
                <a:hlinkClick r:id="rId4"/>
              </a:rPr>
              <a:t>Societies</a:t>
            </a:r>
            <a:endParaRPr lang="en-GB" sz="2400" dirty="0"/>
          </a:p>
          <a:p>
            <a:pPr>
              <a:buFontTx/>
              <a:buChar char="-"/>
            </a:pPr>
            <a:r>
              <a:rPr lang="en-GB" sz="2400" dirty="0">
                <a:hlinkClick r:id="rId5"/>
              </a:rPr>
              <a:t>Sports</a:t>
            </a:r>
            <a:endParaRPr lang="en-GB" sz="2400" dirty="0"/>
          </a:p>
          <a:p>
            <a:pPr>
              <a:buFontTx/>
              <a:buChar char="-"/>
            </a:pPr>
            <a:r>
              <a:rPr lang="en-GB" sz="2400" dirty="0">
                <a:hlinkClick r:id="rId6"/>
              </a:rPr>
              <a:t>Student Groups</a:t>
            </a:r>
            <a:endParaRPr lang="en-GB" sz="2400" dirty="0"/>
          </a:p>
        </p:txBody>
      </p:sp>
      <p:pic>
        <p:nvPicPr>
          <p:cNvPr id="11" name="Picture 10">
            <a:extLst>
              <a:ext uri="{FF2B5EF4-FFF2-40B4-BE49-F238E27FC236}">
                <a16:creationId xmlns:a16="http://schemas.microsoft.com/office/drawing/2014/main" id="{995035C8-9EF0-4387-8432-C5DB67B15A8C}"/>
              </a:ext>
            </a:extLst>
          </p:cNvPr>
          <p:cNvPicPr/>
          <p:nvPr/>
        </p:nvPicPr>
        <p:blipFill rotWithShape="1">
          <a:blip r:embed="rId7">
            <a:extLst>
              <a:ext uri="{28A0092B-C50C-407E-A947-70E740481C1C}">
                <a14:useLocalDpi xmlns:a14="http://schemas.microsoft.com/office/drawing/2010/main" val="0"/>
              </a:ext>
            </a:extLst>
          </a:blip>
          <a:srcRect b="5246"/>
          <a:stretch/>
        </p:blipFill>
        <p:spPr bwMode="auto">
          <a:xfrm>
            <a:off x="6887134" y="6001555"/>
            <a:ext cx="2910268" cy="720765"/>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8DCA15A9-CC7C-4A15-9479-5B71CFADD04A}"/>
              </a:ext>
            </a:extLst>
          </p:cNvPr>
          <p:cNvPicPr/>
          <p:nvPr/>
        </p:nvPicPr>
        <p:blipFill rotWithShape="1">
          <a:blip r:embed="rId8"/>
          <a:srcRect l="11399" t="76271" r="81982" b="14894"/>
          <a:stretch/>
        </p:blipFill>
        <p:spPr bwMode="auto">
          <a:xfrm>
            <a:off x="185697" y="5895526"/>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2482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What is eXpense365?</a:t>
            </a:r>
          </a:p>
        </p:txBody>
      </p:sp>
      <p:sp>
        <p:nvSpPr>
          <p:cNvPr id="3" name="Content Placeholder 2"/>
          <p:cNvSpPr>
            <a:spLocks noGrp="1"/>
          </p:cNvSpPr>
          <p:nvPr>
            <p:ph idx="1"/>
          </p:nvPr>
        </p:nvSpPr>
        <p:spPr>
          <a:xfrm>
            <a:off x="1114424" y="2318197"/>
            <a:ext cx="7900775" cy="3683358"/>
          </a:xfrm>
        </p:spPr>
        <p:txBody>
          <a:bodyPr anchor="ctr">
            <a:normAutofit/>
          </a:bodyPr>
          <a:lstStyle/>
          <a:p>
            <a:r>
              <a:rPr lang="en-GB" sz="2400" dirty="0"/>
              <a:t>eXpense365 is a new app that the SU use to allow students to make reimbursement claims from their groups.</a:t>
            </a:r>
          </a:p>
          <a:p>
            <a:r>
              <a:rPr lang="en-GB" sz="2400" dirty="0"/>
              <a:t>It is an app that is calibrated for most smartphones, and can be found in your app store and downloaded.</a:t>
            </a:r>
          </a:p>
          <a:p>
            <a:r>
              <a:rPr lang="en-GB" sz="2400" dirty="0"/>
              <a:t>eXpense365 should streamline the process of making claims within the SU and save a lot of paper by eliminating the need for some of the finance forms.</a:t>
            </a:r>
          </a:p>
          <a:p>
            <a:r>
              <a:rPr lang="en-GB" sz="2400" dirty="0"/>
              <a:t>The app should make it easier and quicker to claim back your money. </a:t>
            </a:r>
          </a:p>
          <a:p>
            <a:endParaRPr lang="en-GB" sz="2400" dirty="0"/>
          </a:p>
        </p:txBody>
      </p:sp>
      <p:pic>
        <p:nvPicPr>
          <p:cNvPr id="16" name="Picture 15">
            <a:extLst>
              <a:ext uri="{FF2B5EF4-FFF2-40B4-BE49-F238E27FC236}">
                <a16:creationId xmlns:a16="http://schemas.microsoft.com/office/drawing/2014/main" id="{49830311-C75C-47AF-B1FE-52E2DDC9817D}"/>
              </a:ext>
            </a:extLst>
          </p:cNvPr>
          <p:cNvPicPr/>
          <p:nvPr/>
        </p:nvPicPr>
        <p:blipFill rotWithShape="1">
          <a:blip r:embed="rId2">
            <a:extLst>
              <a:ext uri="{28A0092B-C50C-407E-A947-70E740481C1C}">
                <a14:useLocalDpi xmlns:a14="http://schemas.microsoft.com/office/drawing/2010/main" val="0"/>
              </a:ext>
            </a:extLst>
          </a:blip>
          <a:srcRect b="5246"/>
          <a:stretch/>
        </p:blipFill>
        <p:spPr bwMode="auto">
          <a:xfrm>
            <a:off x="6995728" y="6001555"/>
            <a:ext cx="2910268" cy="720765"/>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2B25E7B6-AA6E-4701-B286-82E648FB1547}"/>
              </a:ext>
            </a:extLst>
          </p:cNvPr>
          <p:cNvPicPr/>
          <p:nvPr/>
        </p:nvPicPr>
        <p:blipFill rotWithShape="1">
          <a:blip r:embed="rId3"/>
          <a:srcRect l="11399" t="76271" r="81982" b="14894"/>
          <a:stretch/>
        </p:blipFill>
        <p:spPr bwMode="auto">
          <a:xfrm>
            <a:off x="295411" y="5960320"/>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113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905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593685"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3680" y="-1"/>
            <a:ext cx="3312317"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21" y="-1"/>
            <a:ext cx="953277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4424" y="294538"/>
            <a:ext cx="8040460" cy="1033669"/>
          </a:xfrm>
        </p:spPr>
        <p:txBody>
          <a:bodyPr>
            <a:normAutofit/>
          </a:bodyPr>
          <a:lstStyle/>
          <a:p>
            <a:r>
              <a:rPr lang="en-GB" sz="3600">
                <a:solidFill>
                  <a:srgbClr val="FFFFFF"/>
                </a:solidFill>
              </a:rPr>
              <a:t>When would I use eXpense365?</a:t>
            </a:r>
          </a:p>
        </p:txBody>
      </p:sp>
      <p:sp>
        <p:nvSpPr>
          <p:cNvPr id="3" name="Content Placeholder 2"/>
          <p:cNvSpPr>
            <a:spLocks noGrp="1"/>
          </p:cNvSpPr>
          <p:nvPr>
            <p:ph idx="1"/>
          </p:nvPr>
        </p:nvSpPr>
        <p:spPr>
          <a:xfrm>
            <a:off x="1114424" y="1728132"/>
            <a:ext cx="7900775" cy="4454554"/>
          </a:xfrm>
        </p:spPr>
        <p:txBody>
          <a:bodyPr anchor="ctr">
            <a:normAutofit/>
          </a:bodyPr>
          <a:lstStyle/>
          <a:p>
            <a:r>
              <a:rPr lang="en-GB" sz="2400" dirty="0"/>
              <a:t>eXpenses365 can be used to claim reimbursement for costs you have incurred on behalf of your group, for example mileage claims when you have used your own car  or refreshments you have purchased for an event.</a:t>
            </a:r>
          </a:p>
          <a:p>
            <a:r>
              <a:rPr lang="en-GB" sz="2400" dirty="0"/>
              <a:t>eXpenses365 should only be used for low value claims and there is a maximum limit of £500. </a:t>
            </a:r>
          </a:p>
          <a:p>
            <a:r>
              <a:rPr lang="en-GB" sz="2400" dirty="0"/>
              <a:t>It is good practice for clubs to impose their own lower limits to keep control of their finances.</a:t>
            </a:r>
          </a:p>
          <a:p>
            <a:r>
              <a:rPr lang="en-GB" sz="2400" dirty="0"/>
              <a:t>We recommend £250 as a maximum limit.</a:t>
            </a:r>
          </a:p>
          <a:p>
            <a:r>
              <a:rPr lang="en-GB" sz="2400" i="1" dirty="0"/>
              <a:t>(eXpense365 replaces the use of yellow forms for financial reimbursement claims, and green forms for mileage claims).</a:t>
            </a:r>
            <a:endParaRPr lang="en-GB" sz="2400" dirty="0"/>
          </a:p>
        </p:txBody>
      </p:sp>
      <p:pic>
        <p:nvPicPr>
          <p:cNvPr id="11" name="Picture 10">
            <a:extLst>
              <a:ext uri="{FF2B5EF4-FFF2-40B4-BE49-F238E27FC236}">
                <a16:creationId xmlns:a16="http://schemas.microsoft.com/office/drawing/2014/main" id="{C822C07F-E567-47FC-B97C-7258C243AB02}"/>
              </a:ext>
            </a:extLst>
          </p:cNvPr>
          <p:cNvPicPr/>
          <p:nvPr/>
        </p:nvPicPr>
        <p:blipFill rotWithShape="1">
          <a:blip r:embed="rId2">
            <a:extLst>
              <a:ext uri="{28A0092B-C50C-407E-A947-70E740481C1C}">
                <a14:useLocalDpi xmlns:a14="http://schemas.microsoft.com/office/drawing/2010/main" val="0"/>
              </a:ext>
            </a:extLst>
          </a:blip>
          <a:srcRect b="5246"/>
          <a:stretch/>
        </p:blipFill>
        <p:spPr bwMode="auto">
          <a:xfrm>
            <a:off x="6593680" y="5972961"/>
            <a:ext cx="2910268" cy="590501"/>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06F3A8A8-A3C2-4CE8-B50C-B12B5BFD14E9}"/>
              </a:ext>
            </a:extLst>
          </p:cNvPr>
          <p:cNvPicPr/>
          <p:nvPr/>
        </p:nvPicPr>
        <p:blipFill rotWithShape="1">
          <a:blip r:embed="rId3"/>
          <a:srcRect l="11399" t="76271" r="81982" b="14894"/>
          <a:stretch/>
        </p:blipFill>
        <p:spPr bwMode="auto">
          <a:xfrm>
            <a:off x="166686" y="5972961"/>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751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3322" y="502020"/>
            <a:ext cx="4325519" cy="1642970"/>
          </a:xfrm>
        </p:spPr>
        <p:txBody>
          <a:bodyPr anchor="b">
            <a:normAutofit/>
          </a:bodyPr>
          <a:lstStyle/>
          <a:p>
            <a:r>
              <a:rPr lang="en-GB" sz="3600"/>
              <a:t>Downloading</a:t>
            </a:r>
          </a:p>
        </p:txBody>
      </p:sp>
      <p:sp>
        <p:nvSpPr>
          <p:cNvPr id="3" name="Content Placeholder 2"/>
          <p:cNvSpPr>
            <a:spLocks noGrp="1"/>
          </p:cNvSpPr>
          <p:nvPr>
            <p:ph idx="1"/>
          </p:nvPr>
        </p:nvSpPr>
        <p:spPr>
          <a:xfrm>
            <a:off x="930249" y="2405894"/>
            <a:ext cx="4318592" cy="3535083"/>
          </a:xfrm>
        </p:spPr>
        <p:txBody>
          <a:bodyPr anchor="t">
            <a:normAutofit/>
          </a:bodyPr>
          <a:lstStyle/>
          <a:p>
            <a:r>
              <a:rPr lang="en-GB" sz="2400" dirty="0"/>
              <a:t>eXpense365 is available for Apple and Android, on the app store.</a:t>
            </a:r>
          </a:p>
          <a:p>
            <a:r>
              <a:rPr lang="en-GB" sz="2400" dirty="0"/>
              <a:t>Simply search for ‘expense365’, and you will be able to download it onto your device for free.</a:t>
            </a:r>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5"/>
            <a:ext cx="3325173"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
            <a:ext cx="3325173"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2"/>
            <a:ext cx="3305792"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10"/>
            <a:ext cx="293431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773"/>
          <a:stretch/>
        </p:blipFill>
        <p:spPr>
          <a:xfrm>
            <a:off x="5993393" y="105150"/>
            <a:ext cx="3844283" cy="6576437"/>
          </a:xfrm>
          <a:prstGeom prst="rect">
            <a:avLst/>
          </a:prstGeom>
        </p:spPr>
      </p:pic>
      <p:pic>
        <p:nvPicPr>
          <p:cNvPr id="12" name="Picture 11">
            <a:extLst>
              <a:ext uri="{FF2B5EF4-FFF2-40B4-BE49-F238E27FC236}">
                <a16:creationId xmlns:a16="http://schemas.microsoft.com/office/drawing/2014/main" id="{AAED64D0-5CA7-44CB-A0C9-49EF3B05FC4E}"/>
              </a:ext>
            </a:extLst>
          </p:cNvPr>
          <p:cNvPicPr/>
          <p:nvPr/>
        </p:nvPicPr>
        <p:blipFill rotWithShape="1">
          <a:blip r:embed="rId3">
            <a:extLst>
              <a:ext uri="{28A0092B-C50C-407E-A947-70E740481C1C}">
                <a14:useLocalDpi xmlns:a14="http://schemas.microsoft.com/office/drawing/2010/main" val="0"/>
              </a:ext>
            </a:extLst>
          </a:blip>
          <a:srcRect b="5246"/>
          <a:stretch/>
        </p:blipFill>
        <p:spPr bwMode="auto">
          <a:xfrm>
            <a:off x="2937358" y="6044620"/>
            <a:ext cx="2910268" cy="720765"/>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0155B599-6058-45F6-AFDC-94C65E65773B}"/>
              </a:ext>
            </a:extLst>
          </p:cNvPr>
          <p:cNvPicPr/>
          <p:nvPr/>
        </p:nvPicPr>
        <p:blipFill rotWithShape="1">
          <a:blip r:embed="rId4"/>
          <a:srcRect l="11399" t="76271" r="81982" b="14894"/>
          <a:stretch/>
        </p:blipFill>
        <p:spPr bwMode="auto">
          <a:xfrm>
            <a:off x="185697" y="5895526"/>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645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3322" y="502020"/>
            <a:ext cx="4325519" cy="1642970"/>
          </a:xfrm>
        </p:spPr>
        <p:txBody>
          <a:bodyPr vert="horz" lIns="91440" tIns="45720" rIns="91440" bIns="45720" rtlCol="0" anchor="b">
            <a:normAutofit/>
          </a:bodyPr>
          <a:lstStyle/>
          <a:p>
            <a:pPr defTabSz="914400"/>
            <a:r>
              <a:rPr lang="en-US" sz="3600" kern="1200">
                <a:solidFill>
                  <a:schemeClr val="tx1"/>
                </a:solidFill>
                <a:latin typeface="+mj-lt"/>
                <a:ea typeface="+mj-ea"/>
                <a:cs typeface="+mj-cs"/>
              </a:rPr>
              <a:t>Push Notifications</a:t>
            </a:r>
          </a:p>
        </p:txBody>
      </p:sp>
      <p:sp>
        <p:nvSpPr>
          <p:cNvPr id="8" name="TextBox 7"/>
          <p:cNvSpPr txBox="1"/>
          <p:nvPr/>
        </p:nvSpPr>
        <p:spPr>
          <a:xfrm>
            <a:off x="930249" y="2405894"/>
            <a:ext cx="4318592" cy="3535083"/>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400" dirty="0"/>
              <a:t>If you are a Chair or Treasurer of a group, you will have been set up on the app as an authoriser  and it is  important to have </a:t>
            </a:r>
            <a:r>
              <a:rPr lang="en-US" sz="2400" b="1" u="sng" dirty="0"/>
              <a:t>push notifications </a:t>
            </a:r>
            <a:r>
              <a:rPr lang="en-US" sz="2400" dirty="0"/>
              <a:t>enabled on the eXpense365 app, so that you don’t miss any claims that your members submit</a:t>
            </a:r>
            <a:r>
              <a:rPr lang="en-US" dirty="0"/>
              <a:t>.</a:t>
            </a:r>
          </a:p>
        </p:txBody>
      </p:sp>
      <p:sp>
        <p:nvSpPr>
          <p:cNvPr id="16" name="Rectangle 1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5"/>
            <a:ext cx="3325173"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
            <a:ext cx="3325173"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2"/>
            <a:ext cx="3305792"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10"/>
            <a:ext cx="293431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38661" y="148590"/>
            <a:ext cx="3681602" cy="6545067"/>
          </a:xfrm>
          <a:prstGeom prst="rect">
            <a:avLst/>
          </a:prstGeom>
        </p:spPr>
      </p:pic>
      <p:pic>
        <p:nvPicPr>
          <p:cNvPr id="11" name="Picture 10">
            <a:extLst>
              <a:ext uri="{FF2B5EF4-FFF2-40B4-BE49-F238E27FC236}">
                <a16:creationId xmlns:a16="http://schemas.microsoft.com/office/drawing/2014/main" id="{AD9ADEB7-C0AF-4EE8-8952-DE8ED13B79A7}"/>
              </a:ext>
            </a:extLst>
          </p:cNvPr>
          <p:cNvPicPr/>
          <p:nvPr/>
        </p:nvPicPr>
        <p:blipFill rotWithShape="1">
          <a:blip r:embed="rId3">
            <a:extLst>
              <a:ext uri="{28A0092B-C50C-407E-A947-70E740481C1C}">
                <a14:useLocalDpi xmlns:a14="http://schemas.microsoft.com/office/drawing/2010/main" val="0"/>
              </a:ext>
            </a:extLst>
          </a:blip>
          <a:srcRect b="5246"/>
          <a:stretch/>
        </p:blipFill>
        <p:spPr bwMode="auto">
          <a:xfrm>
            <a:off x="3086081" y="5957961"/>
            <a:ext cx="2910268" cy="720765"/>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8DE20DD4-7A70-4382-AD03-51ED0BE1F5C2}"/>
              </a:ext>
            </a:extLst>
          </p:cNvPr>
          <p:cNvPicPr/>
          <p:nvPr/>
        </p:nvPicPr>
        <p:blipFill rotWithShape="1">
          <a:blip r:embed="rId4"/>
          <a:srcRect l="11399" t="76271" r="81982" b="14894"/>
          <a:stretch/>
        </p:blipFill>
        <p:spPr bwMode="auto">
          <a:xfrm>
            <a:off x="185697" y="5895526"/>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1754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06"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911711" cy="1576446"/>
            <a:chOff x="0" y="0"/>
            <a:chExt cx="12192002" cy="1576446"/>
          </a:xfrm>
        </p:grpSpPr>
        <p:sp>
          <p:nvSpPr>
            <p:cNvPr id="18" name="Rectangle 17">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14423" y="319314"/>
            <a:ext cx="7700369" cy="1030515"/>
          </a:xfrm>
        </p:spPr>
        <p:txBody>
          <a:bodyPr vert="horz" lIns="91440" tIns="45720" rIns="91440" bIns="45720" rtlCol="0" anchor="ctr">
            <a:normAutofit/>
          </a:bodyPr>
          <a:lstStyle/>
          <a:p>
            <a:pPr defTabSz="914400"/>
            <a:r>
              <a:rPr lang="en-US" sz="3600">
                <a:solidFill>
                  <a:srgbClr val="FFFFFF"/>
                </a:solidFill>
              </a:rPr>
              <a:t>Registration</a:t>
            </a: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2823" y="1998821"/>
            <a:ext cx="1902378" cy="33670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4599" y="1998820"/>
            <a:ext cx="1902378" cy="3367041"/>
          </a:xfrm>
          <a:prstGeom prst="rect">
            <a:avLst/>
          </a:prstGeom>
        </p:spPr>
      </p:pic>
      <p:sp>
        <p:nvSpPr>
          <p:cNvPr id="7" name="TextBox 6"/>
          <p:cNvSpPr txBox="1"/>
          <p:nvPr/>
        </p:nvSpPr>
        <p:spPr>
          <a:xfrm>
            <a:off x="606321" y="2155971"/>
            <a:ext cx="4444405" cy="2253066"/>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400" dirty="0"/>
              <a:t>You’ll need to use your University email address to register and log in ( leave the ESN field blank).</a:t>
            </a:r>
          </a:p>
          <a:p>
            <a:pPr marL="285750" indent="-228600">
              <a:lnSpc>
                <a:spcPct val="90000"/>
              </a:lnSpc>
              <a:spcAft>
                <a:spcPts val="600"/>
              </a:spcAft>
              <a:buFont typeface="Arial" panose="020B0604020202020204" pitchFamily="34" charset="0"/>
              <a:buChar char="•"/>
            </a:pPr>
            <a:r>
              <a:rPr lang="en-US" sz="2400" dirty="0"/>
              <a:t>The app is linked to the SU systems, so by using your university email address it will know automatically which groups you are a member of, making it quick and easy to make any finance claims.</a:t>
            </a:r>
          </a:p>
        </p:txBody>
      </p:sp>
      <p:pic>
        <p:nvPicPr>
          <p:cNvPr id="12" name="Picture 11">
            <a:extLst>
              <a:ext uri="{FF2B5EF4-FFF2-40B4-BE49-F238E27FC236}">
                <a16:creationId xmlns:a16="http://schemas.microsoft.com/office/drawing/2014/main" id="{7FEA883E-5953-4739-984B-075FCC5EE628}"/>
              </a:ext>
            </a:extLst>
          </p:cNvPr>
          <p:cNvPicPr/>
          <p:nvPr/>
        </p:nvPicPr>
        <p:blipFill rotWithShape="1">
          <a:blip r:embed="rId4">
            <a:extLst>
              <a:ext uri="{28A0092B-C50C-407E-A947-70E740481C1C}">
                <a14:useLocalDpi xmlns:a14="http://schemas.microsoft.com/office/drawing/2010/main" val="0"/>
              </a:ext>
            </a:extLst>
          </a:blip>
          <a:srcRect b="5246"/>
          <a:stretch/>
        </p:blipFill>
        <p:spPr bwMode="auto">
          <a:xfrm>
            <a:off x="6995732" y="6137235"/>
            <a:ext cx="2910268" cy="720765"/>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17F882F7-1937-43F7-B864-7B4C910881CA}"/>
              </a:ext>
            </a:extLst>
          </p:cNvPr>
          <p:cNvPicPr/>
          <p:nvPr/>
        </p:nvPicPr>
        <p:blipFill rotWithShape="1">
          <a:blip r:embed="rId5"/>
          <a:srcRect l="11399" t="76271" r="81982" b="14894"/>
          <a:stretch/>
        </p:blipFill>
        <p:spPr bwMode="auto">
          <a:xfrm>
            <a:off x="185697" y="5895526"/>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2845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3322" y="130761"/>
            <a:ext cx="4325519" cy="1058332"/>
          </a:xfrm>
        </p:spPr>
        <p:txBody>
          <a:bodyPr anchor="b">
            <a:normAutofit/>
          </a:bodyPr>
          <a:lstStyle/>
          <a:p>
            <a:r>
              <a:rPr lang="en-GB" sz="3600" dirty="0"/>
              <a:t>Entering Your Details</a:t>
            </a:r>
          </a:p>
        </p:txBody>
      </p:sp>
      <p:sp>
        <p:nvSpPr>
          <p:cNvPr id="3" name="Content Placeholder 2"/>
          <p:cNvSpPr>
            <a:spLocks noGrp="1"/>
          </p:cNvSpPr>
          <p:nvPr>
            <p:ph idx="1"/>
          </p:nvPr>
        </p:nvSpPr>
        <p:spPr>
          <a:xfrm>
            <a:off x="923322" y="1290755"/>
            <a:ext cx="4318592" cy="4276465"/>
          </a:xfrm>
        </p:spPr>
        <p:txBody>
          <a:bodyPr anchor="t">
            <a:normAutofit/>
          </a:bodyPr>
          <a:lstStyle/>
          <a:p>
            <a:r>
              <a:rPr lang="en-GB" sz="2200" dirty="0"/>
              <a:t>It’s really important to make sure that ALL of your details are entered in your app.</a:t>
            </a:r>
          </a:p>
          <a:p>
            <a:r>
              <a:rPr lang="en-GB" sz="2200" dirty="0"/>
              <a:t>It is very secure, so there’s no danger of your details being misused.</a:t>
            </a:r>
          </a:p>
          <a:p>
            <a:r>
              <a:rPr lang="en-GB" sz="2200" dirty="0"/>
              <a:t>If all of these details are not filled in it could delay or prevent your claim going through the system.</a:t>
            </a: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5"/>
            <a:ext cx="3325173"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
            <a:ext cx="3325173"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2"/>
            <a:ext cx="3305792"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10"/>
            <a:ext cx="293431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expense365 detail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3497"/>
          <a:stretch/>
        </p:blipFill>
        <p:spPr>
          <a:xfrm>
            <a:off x="5848539" y="262551"/>
            <a:ext cx="3776449" cy="6421858"/>
          </a:xfrm>
          <a:prstGeom prst="rect">
            <a:avLst/>
          </a:prstGeom>
        </p:spPr>
      </p:pic>
      <p:sp>
        <p:nvSpPr>
          <p:cNvPr id="11" name="TextBox 10">
            <a:extLst>
              <a:ext uri="{FF2B5EF4-FFF2-40B4-BE49-F238E27FC236}">
                <a16:creationId xmlns:a16="http://schemas.microsoft.com/office/drawing/2014/main" id="{C5A4DE16-7AA3-4BA2-A5EE-16994AEE90BE}"/>
              </a:ext>
            </a:extLst>
          </p:cNvPr>
          <p:cNvSpPr txBox="1"/>
          <p:nvPr/>
        </p:nvSpPr>
        <p:spPr>
          <a:xfrm>
            <a:off x="3407534" y="4632898"/>
            <a:ext cx="1739566" cy="923330"/>
          </a:xfrm>
          <a:prstGeom prst="rect">
            <a:avLst/>
          </a:prstGeom>
          <a:noFill/>
          <a:ln>
            <a:solidFill>
              <a:srgbClr val="121A61"/>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r>
              <a:rPr lang="en-GB" dirty="0"/>
              <a:t>Watch this video to show you an example.</a:t>
            </a:r>
          </a:p>
        </p:txBody>
      </p:sp>
      <p:cxnSp>
        <p:nvCxnSpPr>
          <p:cNvPr id="13" name="Straight Arrow Connector 12">
            <a:extLst>
              <a:ext uri="{FF2B5EF4-FFF2-40B4-BE49-F238E27FC236}">
                <a16:creationId xmlns:a16="http://schemas.microsoft.com/office/drawing/2014/main" id="{380D180F-7A27-418A-B3D0-A5C098F58E82}"/>
              </a:ext>
            </a:extLst>
          </p:cNvPr>
          <p:cNvCxnSpPr/>
          <p:nvPr/>
        </p:nvCxnSpPr>
        <p:spPr>
          <a:xfrm flipV="1">
            <a:off x="4953000" y="4838330"/>
            <a:ext cx="826363" cy="1420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80B7C1F0-E364-438C-8D65-62F6F17A957C}"/>
              </a:ext>
            </a:extLst>
          </p:cNvPr>
          <p:cNvPicPr/>
          <p:nvPr/>
        </p:nvPicPr>
        <p:blipFill rotWithShape="1">
          <a:blip r:embed="rId5">
            <a:extLst>
              <a:ext uri="{28A0092B-C50C-407E-A947-70E740481C1C}">
                <a14:useLocalDpi xmlns:a14="http://schemas.microsoft.com/office/drawing/2010/main" val="0"/>
              </a:ext>
            </a:extLst>
          </a:blip>
          <a:srcRect b="5246"/>
          <a:stretch/>
        </p:blipFill>
        <p:spPr bwMode="auto">
          <a:xfrm>
            <a:off x="2847808" y="5984958"/>
            <a:ext cx="2910268" cy="720765"/>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50129D38-49AB-4357-BBA5-987BE08A127E}"/>
              </a:ext>
            </a:extLst>
          </p:cNvPr>
          <p:cNvPicPr/>
          <p:nvPr/>
        </p:nvPicPr>
        <p:blipFill rotWithShape="1">
          <a:blip r:embed="rId6"/>
          <a:srcRect l="11399" t="76271" r="81982" b="14894"/>
          <a:stretch/>
        </p:blipFill>
        <p:spPr bwMode="auto">
          <a:xfrm>
            <a:off x="185697" y="5895526"/>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0127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3322" y="502020"/>
            <a:ext cx="4325519" cy="924108"/>
          </a:xfrm>
        </p:spPr>
        <p:txBody>
          <a:bodyPr anchor="b">
            <a:normAutofit/>
          </a:bodyPr>
          <a:lstStyle/>
          <a:p>
            <a:r>
              <a:rPr lang="en-GB" sz="3600" dirty="0"/>
              <a:t>Making a Claim</a:t>
            </a:r>
          </a:p>
        </p:txBody>
      </p:sp>
      <p:sp>
        <p:nvSpPr>
          <p:cNvPr id="3" name="Content Placeholder 2"/>
          <p:cNvSpPr>
            <a:spLocks noGrp="1"/>
          </p:cNvSpPr>
          <p:nvPr>
            <p:ph idx="1"/>
          </p:nvPr>
        </p:nvSpPr>
        <p:spPr>
          <a:xfrm>
            <a:off x="930249" y="1677798"/>
            <a:ext cx="4318592" cy="4263179"/>
          </a:xfrm>
        </p:spPr>
        <p:txBody>
          <a:bodyPr anchor="t">
            <a:normAutofit/>
          </a:bodyPr>
          <a:lstStyle/>
          <a:p>
            <a:r>
              <a:rPr lang="en-GB" sz="2300" dirty="0"/>
              <a:t>If you are making claims to more than one group that you are a member of, you will need to do them separately.</a:t>
            </a:r>
          </a:p>
          <a:p>
            <a:r>
              <a:rPr lang="en-GB" sz="2300" dirty="0"/>
              <a:t>Select the group you want to claim from </a:t>
            </a:r>
            <a:r>
              <a:rPr lang="en-GB" sz="2300" i="1" dirty="0"/>
              <a:t>(see coding manual </a:t>
            </a:r>
            <a:r>
              <a:rPr lang="en-GB" sz="2300" i="1" dirty="0">
                <a:hlinkClick r:id="rId2"/>
              </a:rPr>
              <a:t>here</a:t>
            </a:r>
            <a:r>
              <a:rPr lang="en-GB" sz="2300" i="1" dirty="0"/>
              <a:t>)</a:t>
            </a:r>
          </a:p>
          <a:p>
            <a:r>
              <a:rPr lang="en-GB" sz="2300" dirty="0"/>
              <a:t>Leave the date as the day that you are making the claim</a:t>
            </a:r>
          </a:p>
          <a:p>
            <a:r>
              <a:rPr lang="en-GB" sz="2300" dirty="0"/>
              <a:t>Put a reference for the claim (e.g. ‘decorations for social’)</a:t>
            </a:r>
          </a:p>
          <a:p>
            <a:endParaRPr lang="en-GB" sz="18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5"/>
            <a:ext cx="3325173"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
            <a:ext cx="3325173"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2"/>
            <a:ext cx="3305792"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10"/>
            <a:ext cx="293431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7"/>
          <p:cNvPicPr>
            <a:picLocks noChangeAspect="1"/>
          </p:cNvPicPr>
          <p:nvPr/>
        </p:nvPicPr>
        <p:blipFill rotWithShape="1">
          <a:blip r:embed="rId3" cstate="print">
            <a:extLst>
              <a:ext uri="{28A0092B-C50C-407E-A947-70E740481C1C}">
                <a14:useLocalDpi xmlns:a14="http://schemas.microsoft.com/office/drawing/2010/main" val="0"/>
              </a:ext>
            </a:extLst>
          </a:blip>
          <a:srcRect t="3560"/>
          <a:stretch/>
        </p:blipFill>
        <p:spPr>
          <a:xfrm>
            <a:off x="5975288" y="235751"/>
            <a:ext cx="3695188" cy="6335360"/>
          </a:xfrm>
          <a:prstGeom prst="rect">
            <a:avLst/>
          </a:prstGeom>
        </p:spPr>
      </p:pic>
      <p:pic>
        <p:nvPicPr>
          <p:cNvPr id="11" name="Picture 10">
            <a:extLst>
              <a:ext uri="{FF2B5EF4-FFF2-40B4-BE49-F238E27FC236}">
                <a16:creationId xmlns:a16="http://schemas.microsoft.com/office/drawing/2014/main" id="{78479771-557D-4C8D-8391-64981BC66060}"/>
              </a:ext>
            </a:extLst>
          </p:cNvPr>
          <p:cNvPicPr/>
          <p:nvPr/>
        </p:nvPicPr>
        <p:blipFill rotWithShape="1">
          <a:blip r:embed="rId4">
            <a:extLst>
              <a:ext uri="{28A0092B-C50C-407E-A947-70E740481C1C}">
                <a14:useLocalDpi xmlns:a14="http://schemas.microsoft.com/office/drawing/2010/main" val="0"/>
              </a:ext>
            </a:extLst>
          </a:blip>
          <a:srcRect b="5246"/>
          <a:stretch/>
        </p:blipFill>
        <p:spPr bwMode="auto">
          <a:xfrm>
            <a:off x="2693545" y="5902688"/>
            <a:ext cx="2910268" cy="720765"/>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3A53CBF8-5451-472B-B991-AB28FD74EF38}"/>
              </a:ext>
            </a:extLst>
          </p:cNvPr>
          <p:cNvPicPr/>
          <p:nvPr/>
        </p:nvPicPr>
        <p:blipFill rotWithShape="1">
          <a:blip r:embed="rId5"/>
          <a:srcRect l="11399" t="76271" r="81982" b="14894"/>
          <a:stretch/>
        </p:blipFill>
        <p:spPr bwMode="auto">
          <a:xfrm>
            <a:off x="185697" y="5895526"/>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879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3322" y="502020"/>
            <a:ext cx="4325519" cy="986851"/>
          </a:xfrm>
        </p:spPr>
        <p:txBody>
          <a:bodyPr anchor="b">
            <a:normAutofit/>
          </a:bodyPr>
          <a:lstStyle/>
          <a:p>
            <a:r>
              <a:rPr lang="en-GB" sz="3600" dirty="0"/>
              <a:t>Making a Claim</a:t>
            </a:r>
          </a:p>
        </p:txBody>
      </p:sp>
      <p:sp>
        <p:nvSpPr>
          <p:cNvPr id="3" name="Content Placeholder 2"/>
          <p:cNvSpPr>
            <a:spLocks noGrp="1"/>
          </p:cNvSpPr>
          <p:nvPr>
            <p:ph idx="1"/>
          </p:nvPr>
        </p:nvSpPr>
        <p:spPr>
          <a:xfrm>
            <a:off x="930249" y="1879134"/>
            <a:ext cx="4318592" cy="4061843"/>
          </a:xfrm>
        </p:spPr>
        <p:txBody>
          <a:bodyPr anchor="t">
            <a:normAutofit/>
          </a:bodyPr>
          <a:lstStyle/>
          <a:p>
            <a:r>
              <a:rPr lang="en-GB" sz="2300" dirty="0"/>
              <a:t>On this page you can add detail to your claim, and choose which expense code to charge it to.</a:t>
            </a:r>
          </a:p>
          <a:p>
            <a:r>
              <a:rPr lang="en-GB" sz="2300" dirty="0"/>
              <a:t>The different expense codes will be labelled, and you just need to choose the one that matches your purchase (</a:t>
            </a:r>
            <a:r>
              <a:rPr lang="en-GB" sz="2300" i="1" dirty="0"/>
              <a:t>see coding manual </a:t>
            </a:r>
            <a:r>
              <a:rPr lang="en-GB" sz="2300" i="1" dirty="0">
                <a:hlinkClick r:id="rId2"/>
              </a:rPr>
              <a:t>here</a:t>
            </a:r>
            <a:r>
              <a:rPr lang="en-GB" sz="2300" i="1" dirty="0"/>
              <a:t>) .</a:t>
            </a:r>
            <a:endParaRPr lang="en-GB" sz="2300" dirty="0"/>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5"/>
            <a:ext cx="3325173"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
            <a:ext cx="3325173"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22"/>
            <a:ext cx="3305792"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600208" y="-10"/>
            <a:ext cx="293431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7"/>
          <p:cNvPicPr>
            <a:picLocks noChangeAspect="1"/>
          </p:cNvPicPr>
          <p:nvPr/>
        </p:nvPicPr>
        <p:blipFill rotWithShape="1">
          <a:blip r:embed="rId3" cstate="print">
            <a:extLst>
              <a:ext uri="{28A0092B-C50C-407E-A947-70E740481C1C}">
                <a14:useLocalDpi xmlns:a14="http://schemas.microsoft.com/office/drawing/2010/main" val="0"/>
              </a:ext>
            </a:extLst>
          </a:blip>
          <a:srcRect t="3318"/>
          <a:stretch/>
        </p:blipFill>
        <p:spPr>
          <a:xfrm>
            <a:off x="5966050" y="235389"/>
            <a:ext cx="3713478" cy="6382694"/>
          </a:xfrm>
          <a:prstGeom prst="rect">
            <a:avLst/>
          </a:prstGeom>
        </p:spPr>
      </p:pic>
      <p:pic>
        <p:nvPicPr>
          <p:cNvPr id="12" name="Picture 11">
            <a:extLst>
              <a:ext uri="{FF2B5EF4-FFF2-40B4-BE49-F238E27FC236}">
                <a16:creationId xmlns:a16="http://schemas.microsoft.com/office/drawing/2014/main" id="{985D8DEC-0F0E-4684-A8B5-8462F8CB5807}"/>
              </a:ext>
            </a:extLst>
          </p:cNvPr>
          <p:cNvPicPr/>
          <p:nvPr/>
        </p:nvPicPr>
        <p:blipFill rotWithShape="1">
          <a:blip r:embed="rId4">
            <a:extLst>
              <a:ext uri="{28A0092B-C50C-407E-A947-70E740481C1C}">
                <a14:useLocalDpi xmlns:a14="http://schemas.microsoft.com/office/drawing/2010/main" val="0"/>
              </a:ext>
            </a:extLst>
          </a:blip>
          <a:srcRect b="5246"/>
          <a:stretch/>
        </p:blipFill>
        <p:spPr bwMode="auto">
          <a:xfrm>
            <a:off x="2684307" y="5923127"/>
            <a:ext cx="2910268" cy="720765"/>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E48E3A66-B42E-4C14-B4CC-12FC05A744BC}"/>
              </a:ext>
            </a:extLst>
          </p:cNvPr>
          <p:cNvPicPr/>
          <p:nvPr/>
        </p:nvPicPr>
        <p:blipFill rotWithShape="1">
          <a:blip r:embed="rId5"/>
          <a:srcRect l="11399" t="76271" r="81982" b="14894"/>
          <a:stretch/>
        </p:blipFill>
        <p:spPr bwMode="auto">
          <a:xfrm>
            <a:off x="185697" y="5895526"/>
            <a:ext cx="1895475" cy="762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6359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548</TotalTime>
  <Words>881</Words>
  <Application>Microsoft Office PowerPoint</Application>
  <PresentationFormat>A4 Paper (210x297 mm)</PresentationFormat>
  <Paragraphs>59</Paragraphs>
  <Slides>14</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eXpense365 Training</vt:lpstr>
      <vt:lpstr>What is eXpense365?</vt:lpstr>
      <vt:lpstr>When would I use eXpense365?</vt:lpstr>
      <vt:lpstr>Downloading</vt:lpstr>
      <vt:lpstr>Push Notifications</vt:lpstr>
      <vt:lpstr>Registration</vt:lpstr>
      <vt:lpstr>Entering Your Details</vt:lpstr>
      <vt:lpstr>Making a Claim</vt:lpstr>
      <vt:lpstr>Making a Claim</vt:lpstr>
      <vt:lpstr>Making a Claim</vt:lpstr>
      <vt:lpstr>Submitting Claim</vt:lpstr>
      <vt:lpstr>Authorising</vt:lpstr>
      <vt:lpstr>Viewing your balance- Chairs and Treasurers only</vt:lpstr>
      <vt:lpstr>Any Questions?</vt:lpstr>
    </vt:vector>
  </TitlesOfParts>
  <Company>University of Bath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McWilliams</dc:creator>
  <cp:lastModifiedBy>Chloe Stothard</cp:lastModifiedBy>
  <cp:revision>41</cp:revision>
  <dcterms:created xsi:type="dcterms:W3CDTF">2018-11-27T12:34:05Z</dcterms:created>
  <dcterms:modified xsi:type="dcterms:W3CDTF">2021-09-17T12:31:13Z</dcterms:modified>
</cp:coreProperties>
</file>